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37"/>
  </p:notesMasterIdLst>
  <p:sldIdLst>
    <p:sldId id="256" r:id="rId2"/>
    <p:sldId id="257" r:id="rId3"/>
    <p:sldId id="258" r:id="rId4"/>
    <p:sldId id="259" r:id="rId5"/>
    <p:sldId id="260" r:id="rId6"/>
    <p:sldId id="261" r:id="rId7"/>
    <p:sldId id="269" r:id="rId8"/>
    <p:sldId id="271" r:id="rId9"/>
    <p:sldId id="270" r:id="rId10"/>
    <p:sldId id="273" r:id="rId11"/>
    <p:sldId id="275" r:id="rId12"/>
    <p:sldId id="276" r:id="rId13"/>
    <p:sldId id="277" r:id="rId14"/>
    <p:sldId id="279" r:id="rId15"/>
    <p:sldId id="285" r:id="rId16"/>
    <p:sldId id="262" r:id="rId17"/>
    <p:sldId id="283" r:id="rId18"/>
    <p:sldId id="286" r:id="rId19"/>
    <p:sldId id="287" r:id="rId20"/>
    <p:sldId id="288" r:id="rId21"/>
    <p:sldId id="289" r:id="rId22"/>
    <p:sldId id="284" r:id="rId23"/>
    <p:sldId id="281" r:id="rId24"/>
    <p:sldId id="264" r:id="rId25"/>
    <p:sldId id="267" r:id="rId26"/>
    <p:sldId id="282" r:id="rId27"/>
    <p:sldId id="274" r:id="rId28"/>
    <p:sldId id="265" r:id="rId29"/>
    <p:sldId id="290" r:id="rId30"/>
    <p:sldId id="292" r:id="rId31"/>
    <p:sldId id="293" r:id="rId32"/>
    <p:sldId id="268" r:id="rId33"/>
    <p:sldId id="605" r:id="rId34"/>
    <p:sldId id="606" r:id="rId35"/>
    <p:sldId id="60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176"/>
  </p:normalViewPr>
  <p:slideViewPr>
    <p:cSldViewPr snapToGrid="0" snapToObjects="1">
      <p:cViewPr>
        <p:scale>
          <a:sx n="110" d="100"/>
          <a:sy n="110" d="100"/>
        </p:scale>
        <p:origin x="44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B6004-04E8-7745-BB55-8EC28F8E5335}" type="datetimeFigureOut">
              <a:rPr lang="en-US" smtClean="0"/>
              <a:t>8/31/21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6D3C5-E224-CD4C-AF72-68C31FBCCB06}" type="slidenum">
              <a:rPr lang="en-US" smtClean="0"/>
              <a:t>‹#›</a:t>
            </a:fld>
            <a:endParaRPr lang="en-US"/>
          </a:p>
        </p:txBody>
      </p:sp>
    </p:spTree>
    <p:extLst>
      <p:ext uri="{BB962C8B-B14F-4D97-AF65-F5344CB8AC3E}">
        <p14:creationId xmlns:p14="http://schemas.microsoft.com/office/powerpoint/2010/main" val="3784971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Vertical profile important for land-atmosphere coupling: dry surface soil can impede evaporation and deeper rooted plants can extract moisture from below to sustain transpiration during dry periods.</a:t>
            </a:r>
          </a:p>
          <a:p>
            <a:r>
              <a:rPr lang="en-US" dirty="0"/>
              <a:t>When soil is wet, moisture is loosely held in soil and drains easily with downward gravitational force. But when soil is dry the movement of water becomes more difficult – depending on how tightly bound the moisture is to soil particles (which depends on the soil texture).</a:t>
            </a:r>
          </a:p>
          <a:p>
            <a:r>
              <a:rPr lang="en-US" dirty="0"/>
              <a:t>Richards equation combines Darcy’s law with principles of moisture conservation</a:t>
            </a:r>
          </a:p>
        </p:txBody>
      </p:sp>
      <p:sp>
        <p:nvSpPr>
          <p:cNvPr id="4" name="Slide Number Placeholder 3"/>
          <p:cNvSpPr>
            <a:spLocks noGrp="1"/>
          </p:cNvSpPr>
          <p:nvPr>
            <p:ph type="sldNum" sz="quarter" idx="5"/>
          </p:nvPr>
        </p:nvSpPr>
        <p:spPr/>
        <p:txBody>
          <a:bodyPr/>
          <a:lstStyle/>
          <a:p>
            <a:fld id="{8D16D3C5-E224-CD4C-AF72-68C31FBCCB06}" type="slidenum">
              <a:rPr lang="en-US" smtClean="0"/>
              <a:t>3</a:t>
            </a:fld>
            <a:endParaRPr lang="en-US"/>
          </a:p>
        </p:txBody>
      </p:sp>
    </p:spTree>
    <p:extLst>
      <p:ext uri="{BB962C8B-B14F-4D97-AF65-F5344CB8AC3E}">
        <p14:creationId xmlns:p14="http://schemas.microsoft.com/office/powerpoint/2010/main" val="1312302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a:t>
            </a:r>
            <a:r>
              <a:rPr lang="en-US" dirty="0">
                <a:highlight>
                  <a:srgbClr val="00FFFF"/>
                </a:highlight>
              </a:rPr>
              <a:t>How is ET partitioned to root water uptake in each soil layer? Common method uses root density profile (itself a simple exponential function with curve defined by PFT) that is weighted by a soil wetness factor (same as water limitation function). Soil moisture in each layer than partitioned to ET based on relative root fraction of that layer. But if have mechanistic root water uptake with plant hydraulic scheme then more based on physiological principles.</a:t>
            </a:r>
          </a:p>
          <a:p>
            <a:endParaRPr lang="en-US" dirty="0"/>
          </a:p>
        </p:txBody>
      </p:sp>
      <p:sp>
        <p:nvSpPr>
          <p:cNvPr id="4" name="Slide Number Placeholder 3"/>
          <p:cNvSpPr>
            <a:spLocks noGrp="1"/>
          </p:cNvSpPr>
          <p:nvPr>
            <p:ph type="sldNum" sz="quarter" idx="5"/>
          </p:nvPr>
        </p:nvSpPr>
        <p:spPr/>
        <p:txBody>
          <a:bodyPr/>
          <a:lstStyle/>
          <a:p>
            <a:fld id="{8D16D3C5-E224-CD4C-AF72-68C31FBCCB06}" type="slidenum">
              <a:rPr lang="en-US" smtClean="0"/>
              <a:t>27</a:t>
            </a:fld>
            <a:endParaRPr lang="en-US"/>
          </a:p>
        </p:txBody>
      </p:sp>
    </p:spTree>
    <p:extLst>
      <p:ext uri="{BB962C8B-B14F-4D97-AF65-F5344CB8AC3E}">
        <p14:creationId xmlns:p14="http://schemas.microsoft.com/office/powerpoint/2010/main" val="2458908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Expecting grad students to be at a higher level.</a:t>
            </a:r>
          </a:p>
        </p:txBody>
      </p:sp>
      <p:sp>
        <p:nvSpPr>
          <p:cNvPr id="4" name="Slide Number Placeholder 3"/>
          <p:cNvSpPr>
            <a:spLocks noGrp="1"/>
          </p:cNvSpPr>
          <p:nvPr>
            <p:ph type="sldNum" sz="quarter" idx="5"/>
          </p:nvPr>
        </p:nvSpPr>
        <p:spPr/>
        <p:txBody>
          <a:bodyPr/>
          <a:lstStyle/>
          <a:p>
            <a:fld id="{97FF8F28-C9A8-404A-A686-48E15E834F89}" type="slidenum">
              <a:rPr lang="en-US" smtClean="0"/>
              <a:t>33</a:t>
            </a:fld>
            <a:endParaRPr lang="en-US"/>
          </a:p>
        </p:txBody>
      </p:sp>
    </p:spTree>
    <p:extLst>
      <p:ext uri="{BB962C8B-B14F-4D97-AF65-F5344CB8AC3E}">
        <p14:creationId xmlns:p14="http://schemas.microsoft.com/office/powerpoint/2010/main" val="2554964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Expecting grad students to be at a higher level.</a:t>
            </a:r>
          </a:p>
        </p:txBody>
      </p:sp>
      <p:sp>
        <p:nvSpPr>
          <p:cNvPr id="4" name="Slide Number Placeholder 3"/>
          <p:cNvSpPr>
            <a:spLocks noGrp="1"/>
          </p:cNvSpPr>
          <p:nvPr>
            <p:ph type="sldNum" sz="quarter" idx="5"/>
          </p:nvPr>
        </p:nvSpPr>
        <p:spPr/>
        <p:txBody>
          <a:bodyPr/>
          <a:lstStyle/>
          <a:p>
            <a:fld id="{97FF8F28-C9A8-404A-A686-48E15E834F89}" type="slidenum">
              <a:rPr lang="en-US" smtClean="0"/>
              <a:t>34</a:t>
            </a:fld>
            <a:endParaRPr lang="en-US"/>
          </a:p>
        </p:txBody>
      </p:sp>
    </p:spTree>
    <p:extLst>
      <p:ext uri="{BB962C8B-B14F-4D97-AF65-F5344CB8AC3E}">
        <p14:creationId xmlns:p14="http://schemas.microsoft.com/office/powerpoint/2010/main" val="3848583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Expecting grad students to be at a higher level.</a:t>
            </a:r>
          </a:p>
        </p:txBody>
      </p:sp>
      <p:sp>
        <p:nvSpPr>
          <p:cNvPr id="4" name="Slide Number Placeholder 3"/>
          <p:cNvSpPr>
            <a:spLocks noGrp="1"/>
          </p:cNvSpPr>
          <p:nvPr>
            <p:ph type="sldNum" sz="quarter" idx="5"/>
          </p:nvPr>
        </p:nvSpPr>
        <p:spPr/>
        <p:txBody>
          <a:bodyPr/>
          <a:lstStyle/>
          <a:p>
            <a:fld id="{97FF8F28-C9A8-404A-A686-48E15E834F89}" type="slidenum">
              <a:rPr lang="en-US" smtClean="0"/>
              <a:t>35</a:t>
            </a:fld>
            <a:endParaRPr lang="en-US"/>
          </a:p>
        </p:txBody>
      </p:sp>
    </p:spTree>
    <p:extLst>
      <p:ext uri="{BB962C8B-B14F-4D97-AF65-F5344CB8AC3E}">
        <p14:creationId xmlns:p14="http://schemas.microsoft.com/office/powerpoint/2010/main" val="1837028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GFDL LM2 land model had representation of snowpack and snowmelt, which was never included in the ORCHIDEE 2-layer bucket version</a:t>
            </a:r>
          </a:p>
          <a:p>
            <a:endParaRPr lang="en-US" dirty="0"/>
          </a:p>
        </p:txBody>
      </p:sp>
      <p:sp>
        <p:nvSpPr>
          <p:cNvPr id="4" name="Slide Number Placeholder 3"/>
          <p:cNvSpPr>
            <a:spLocks noGrp="1"/>
          </p:cNvSpPr>
          <p:nvPr>
            <p:ph type="sldNum" sz="quarter" idx="5"/>
          </p:nvPr>
        </p:nvSpPr>
        <p:spPr/>
        <p:txBody>
          <a:bodyPr/>
          <a:lstStyle/>
          <a:p>
            <a:fld id="{8D16D3C5-E224-CD4C-AF72-68C31FBCCB06}" type="slidenum">
              <a:rPr lang="en-US" smtClean="0"/>
              <a:t>4</a:t>
            </a:fld>
            <a:endParaRPr lang="en-US"/>
          </a:p>
        </p:txBody>
      </p:sp>
    </p:spTree>
    <p:extLst>
      <p:ext uri="{BB962C8B-B14F-4D97-AF65-F5344CB8AC3E}">
        <p14:creationId xmlns:p14="http://schemas.microsoft.com/office/powerpoint/2010/main" val="2535298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E.g. GFDL LM2 land model had representation of snowpack and snowmelt, which was never included in the ORCHIDEE 2-layer bucket version</a:t>
            </a:r>
          </a:p>
          <a:p>
            <a:endParaRPr lang="en-US" dirty="0"/>
          </a:p>
        </p:txBody>
      </p:sp>
      <p:sp>
        <p:nvSpPr>
          <p:cNvPr id="4" name="Slide Number Placeholder 3"/>
          <p:cNvSpPr>
            <a:spLocks noGrp="1"/>
          </p:cNvSpPr>
          <p:nvPr>
            <p:ph type="sldNum" sz="quarter" idx="5"/>
          </p:nvPr>
        </p:nvSpPr>
        <p:spPr/>
        <p:txBody>
          <a:bodyPr/>
          <a:lstStyle/>
          <a:p>
            <a:fld id="{8D16D3C5-E224-CD4C-AF72-68C31FBCCB06}" type="slidenum">
              <a:rPr lang="en-US" smtClean="0"/>
              <a:t>5</a:t>
            </a:fld>
            <a:endParaRPr lang="en-US"/>
          </a:p>
        </p:txBody>
      </p:sp>
    </p:spTree>
    <p:extLst>
      <p:ext uri="{BB962C8B-B14F-4D97-AF65-F5344CB8AC3E}">
        <p14:creationId xmlns:p14="http://schemas.microsoft.com/office/powerpoint/2010/main" val="592007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 loosely bound to sandy soils and more tightly bound to clay soils.</a:t>
            </a:r>
          </a:p>
        </p:txBody>
      </p:sp>
      <p:sp>
        <p:nvSpPr>
          <p:cNvPr id="4" name="Slide Number Placeholder 3"/>
          <p:cNvSpPr>
            <a:spLocks noGrp="1"/>
          </p:cNvSpPr>
          <p:nvPr>
            <p:ph type="sldNum" sz="quarter" idx="5"/>
          </p:nvPr>
        </p:nvSpPr>
        <p:spPr/>
        <p:txBody>
          <a:bodyPr/>
          <a:lstStyle/>
          <a:p>
            <a:fld id="{8D16D3C5-E224-CD4C-AF72-68C31FBCCB06}" type="slidenum">
              <a:rPr lang="en-US" smtClean="0"/>
              <a:t>7</a:t>
            </a:fld>
            <a:endParaRPr lang="en-US"/>
          </a:p>
        </p:txBody>
      </p:sp>
    </p:spTree>
    <p:extLst>
      <p:ext uri="{BB962C8B-B14F-4D97-AF65-F5344CB8AC3E}">
        <p14:creationId xmlns:p14="http://schemas.microsoft.com/office/powerpoint/2010/main" val="3437765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soil dries, suction (matric potential) increases because pores not filled with water anymore and the links between the pore water become discontinuous.</a:t>
            </a:r>
          </a:p>
          <a:p>
            <a:r>
              <a:rPr lang="en-US" dirty="0"/>
              <a:t>Main difference with bucket model in which water could just fill up bucket – none of these complexities were represented</a:t>
            </a:r>
          </a:p>
        </p:txBody>
      </p:sp>
      <p:sp>
        <p:nvSpPr>
          <p:cNvPr id="4" name="Slide Number Placeholder 3"/>
          <p:cNvSpPr>
            <a:spLocks noGrp="1"/>
          </p:cNvSpPr>
          <p:nvPr>
            <p:ph type="sldNum" sz="quarter" idx="5"/>
          </p:nvPr>
        </p:nvSpPr>
        <p:spPr/>
        <p:txBody>
          <a:bodyPr/>
          <a:lstStyle/>
          <a:p>
            <a:fld id="{8D16D3C5-E224-CD4C-AF72-68C31FBCCB06}" type="slidenum">
              <a:rPr lang="en-US" smtClean="0"/>
              <a:t>9</a:t>
            </a:fld>
            <a:endParaRPr lang="en-US"/>
          </a:p>
        </p:txBody>
      </p:sp>
    </p:spTree>
    <p:extLst>
      <p:ext uri="{BB962C8B-B14F-4D97-AF65-F5344CB8AC3E}">
        <p14:creationId xmlns:p14="http://schemas.microsoft.com/office/powerpoint/2010/main" val="3064723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Darcy’s law describes how water moves in unsaturated medium </a:t>
            </a:r>
            <a:r>
              <a:rPr lang="en-US" dirty="0">
                <a:sym typeface="Wingdings" pitchFamily="2" charset="2"/>
              </a:rPr>
              <a:t> Flows from high potential to low potential</a:t>
            </a:r>
          </a:p>
          <a:p>
            <a:r>
              <a:rPr lang="en-US" dirty="0">
                <a:sym typeface="Wingdings" pitchFamily="2" charset="2"/>
              </a:rPr>
              <a:t>In wetter soils, gravitational pull is high and moisture moves down the soil column (as shown earlier)</a:t>
            </a:r>
          </a:p>
          <a:p>
            <a:r>
              <a:rPr lang="en-US" dirty="0">
                <a:sym typeface="Wingdings" pitchFamily="2" charset="2"/>
              </a:rPr>
              <a:t>As soil dries, matric potential is stronger (more negative, decreases) and the adsorptive force binding water to soil eventually exceeds the gravitational force pulling water downward. ALSO lower K in drier soils restricts movement.</a:t>
            </a:r>
            <a:endParaRPr lang="en-US" dirty="0"/>
          </a:p>
        </p:txBody>
      </p:sp>
      <p:sp>
        <p:nvSpPr>
          <p:cNvPr id="4" name="Slide Number Placeholder 3"/>
          <p:cNvSpPr>
            <a:spLocks noGrp="1"/>
          </p:cNvSpPr>
          <p:nvPr>
            <p:ph type="sldNum" sz="quarter" idx="5"/>
          </p:nvPr>
        </p:nvSpPr>
        <p:spPr/>
        <p:txBody>
          <a:bodyPr/>
          <a:lstStyle/>
          <a:p>
            <a:fld id="{8D16D3C5-E224-CD4C-AF72-68C31FBCCB06}" type="slidenum">
              <a:rPr lang="en-US" smtClean="0"/>
              <a:t>10</a:t>
            </a:fld>
            <a:endParaRPr lang="en-US"/>
          </a:p>
        </p:txBody>
      </p:sp>
    </p:spTree>
    <p:extLst>
      <p:ext uri="{BB962C8B-B14F-4D97-AF65-F5344CB8AC3E}">
        <p14:creationId xmlns:p14="http://schemas.microsoft.com/office/powerpoint/2010/main" val="3213481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Moisture based version only works in unsaturated zone because moisture doesn’t vary within saturated porous medium. </a:t>
            </a:r>
          </a:p>
          <a:p>
            <a:r>
              <a:rPr lang="en-US" dirty="0"/>
              <a:t>Other versions – see textbook p122.</a:t>
            </a:r>
          </a:p>
        </p:txBody>
      </p:sp>
      <p:sp>
        <p:nvSpPr>
          <p:cNvPr id="4" name="Slide Number Placeholder 3"/>
          <p:cNvSpPr>
            <a:spLocks noGrp="1"/>
          </p:cNvSpPr>
          <p:nvPr>
            <p:ph type="sldNum" sz="quarter" idx="5"/>
          </p:nvPr>
        </p:nvSpPr>
        <p:spPr/>
        <p:txBody>
          <a:bodyPr/>
          <a:lstStyle/>
          <a:p>
            <a:fld id="{8D16D3C5-E224-CD4C-AF72-68C31FBCCB06}" type="slidenum">
              <a:rPr lang="en-US" smtClean="0"/>
              <a:t>11</a:t>
            </a:fld>
            <a:endParaRPr lang="en-US"/>
          </a:p>
        </p:txBody>
      </p:sp>
    </p:spTree>
    <p:extLst>
      <p:ext uri="{BB962C8B-B14F-4D97-AF65-F5344CB8AC3E}">
        <p14:creationId xmlns:p14="http://schemas.microsoft.com/office/powerpoint/2010/main" val="870592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Infiltration into clay is slower than sand for example</a:t>
            </a:r>
          </a:p>
        </p:txBody>
      </p:sp>
      <p:sp>
        <p:nvSpPr>
          <p:cNvPr id="4" name="Slide Number Placeholder 3"/>
          <p:cNvSpPr>
            <a:spLocks noGrp="1"/>
          </p:cNvSpPr>
          <p:nvPr>
            <p:ph type="sldNum" sz="quarter" idx="5"/>
          </p:nvPr>
        </p:nvSpPr>
        <p:spPr/>
        <p:txBody>
          <a:bodyPr/>
          <a:lstStyle/>
          <a:p>
            <a:fld id="{8D16D3C5-E224-CD4C-AF72-68C31FBCCB06}" type="slidenum">
              <a:rPr lang="en-US" smtClean="0"/>
              <a:t>16</a:t>
            </a:fld>
            <a:endParaRPr lang="en-US"/>
          </a:p>
        </p:txBody>
      </p:sp>
    </p:spTree>
    <p:extLst>
      <p:ext uri="{BB962C8B-B14F-4D97-AF65-F5344CB8AC3E}">
        <p14:creationId xmlns:p14="http://schemas.microsoft.com/office/powerpoint/2010/main" val="2354707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Snow has much lower thermal conductivity than soil, so insulates the surface</a:t>
            </a:r>
          </a:p>
          <a:p>
            <a:r>
              <a:rPr lang="en-US" dirty="0"/>
              <a:t>Vertical temp and density gradients didn’t allow for right insulation and impact on energy fluxes. Also no physical/mechanistic representation of snow ageing allowed for changes in density and albedo.</a:t>
            </a:r>
          </a:p>
          <a:p>
            <a:r>
              <a:rPr lang="en-US" dirty="0"/>
              <a:t>Layers in multi-layer scheme have specific thicknesses, density, temperature and liquid water and heat content. Updated each timestep with snowfall (or lack thereof, if still snow on ground)</a:t>
            </a:r>
          </a:p>
        </p:txBody>
      </p:sp>
      <p:sp>
        <p:nvSpPr>
          <p:cNvPr id="4" name="Slide Number Placeholder 3"/>
          <p:cNvSpPr>
            <a:spLocks noGrp="1"/>
          </p:cNvSpPr>
          <p:nvPr>
            <p:ph type="sldNum" sz="quarter" idx="5"/>
          </p:nvPr>
        </p:nvSpPr>
        <p:spPr/>
        <p:txBody>
          <a:bodyPr/>
          <a:lstStyle/>
          <a:p>
            <a:fld id="{8D16D3C5-E224-CD4C-AF72-68C31FBCCB06}" type="slidenum">
              <a:rPr lang="en-US" smtClean="0"/>
              <a:t>22</a:t>
            </a:fld>
            <a:endParaRPr lang="en-US"/>
          </a:p>
        </p:txBody>
      </p:sp>
    </p:spTree>
    <p:extLst>
      <p:ext uri="{BB962C8B-B14F-4D97-AF65-F5344CB8AC3E}">
        <p14:creationId xmlns:p14="http://schemas.microsoft.com/office/powerpoint/2010/main" val="1891489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AF5B-A4E0-624C-8DF0-E8ADF23B4C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77C3D3-C4E8-BD41-AFD8-1FC0ACBCC9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33AB1C-470F-A849-96A4-FD98F0364E52}"/>
              </a:ext>
            </a:extLst>
          </p:cNvPr>
          <p:cNvSpPr>
            <a:spLocks noGrp="1"/>
          </p:cNvSpPr>
          <p:nvPr>
            <p:ph type="dt" sz="half" idx="10"/>
          </p:nvPr>
        </p:nvSpPr>
        <p:spPr/>
        <p:txBody>
          <a:bodyPr/>
          <a:lstStyle/>
          <a:p>
            <a:fld id="{E6E91294-FDE0-6F47-BEDC-AFF654BFB699}" type="datetime1">
              <a:rPr lang="en-US" smtClean="0"/>
              <a:t>8/31/21</a:t>
            </a:fld>
            <a:endParaRPr lang="en-US"/>
          </a:p>
        </p:txBody>
      </p:sp>
      <p:sp>
        <p:nvSpPr>
          <p:cNvPr id="5" name="Footer Placeholder 4">
            <a:extLst>
              <a:ext uri="{FF2B5EF4-FFF2-40B4-BE49-F238E27FC236}">
                <a16:creationId xmlns:a16="http://schemas.microsoft.com/office/drawing/2014/main" id="{638A52CE-E45A-6942-8A82-9E2A8FA5B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B9DB75-C419-0940-8DBB-E42F78329733}"/>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4206658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A723-63BF-2C4D-8107-3A724E5C77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C90692-3001-D843-8BCD-97CB71B56B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7441A5-9557-6D4B-AEDB-60FECBD2C2E9}"/>
              </a:ext>
            </a:extLst>
          </p:cNvPr>
          <p:cNvSpPr>
            <a:spLocks noGrp="1"/>
          </p:cNvSpPr>
          <p:nvPr>
            <p:ph type="dt" sz="half" idx="10"/>
          </p:nvPr>
        </p:nvSpPr>
        <p:spPr/>
        <p:txBody>
          <a:bodyPr/>
          <a:lstStyle/>
          <a:p>
            <a:fld id="{0E511B9D-7C1E-8E4D-9548-7370940F9DDC}" type="datetime1">
              <a:rPr lang="en-US" smtClean="0"/>
              <a:t>8/31/21</a:t>
            </a:fld>
            <a:endParaRPr lang="en-US"/>
          </a:p>
        </p:txBody>
      </p:sp>
      <p:sp>
        <p:nvSpPr>
          <p:cNvPr id="5" name="Footer Placeholder 4">
            <a:extLst>
              <a:ext uri="{FF2B5EF4-FFF2-40B4-BE49-F238E27FC236}">
                <a16:creationId xmlns:a16="http://schemas.microsoft.com/office/drawing/2014/main" id="{83ED92BB-FC6A-6D48-B1A0-917507457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46DE7-D805-B044-B101-9F8072421A96}"/>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398699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6152DE-B920-DB4D-A4A4-9B1C0B994E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33613A-A37E-0047-ACCA-341635D68B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EEF37-172A-1C41-8ADF-5711BFE96391}"/>
              </a:ext>
            </a:extLst>
          </p:cNvPr>
          <p:cNvSpPr>
            <a:spLocks noGrp="1"/>
          </p:cNvSpPr>
          <p:nvPr>
            <p:ph type="dt" sz="half" idx="10"/>
          </p:nvPr>
        </p:nvSpPr>
        <p:spPr/>
        <p:txBody>
          <a:bodyPr/>
          <a:lstStyle/>
          <a:p>
            <a:fld id="{6AB068D8-E694-1E43-8E16-BCA4F87E218C}" type="datetime1">
              <a:rPr lang="en-US" smtClean="0"/>
              <a:t>8/31/21</a:t>
            </a:fld>
            <a:endParaRPr lang="en-US"/>
          </a:p>
        </p:txBody>
      </p:sp>
      <p:sp>
        <p:nvSpPr>
          <p:cNvPr id="5" name="Footer Placeholder 4">
            <a:extLst>
              <a:ext uri="{FF2B5EF4-FFF2-40B4-BE49-F238E27FC236}">
                <a16:creationId xmlns:a16="http://schemas.microsoft.com/office/drawing/2014/main" id="{F5E95F5C-4305-8947-AFAF-6F9D9AB11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0093C-716C-C743-AD8A-F220A49B9EAB}"/>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805594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37431-5EF7-9747-BBE4-637F44F2B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017DB4-90B4-3C46-AE08-4C224376BE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58B29C-619D-0145-BA7B-609D213143A4}"/>
              </a:ext>
            </a:extLst>
          </p:cNvPr>
          <p:cNvSpPr>
            <a:spLocks noGrp="1"/>
          </p:cNvSpPr>
          <p:nvPr>
            <p:ph type="dt" sz="half" idx="10"/>
          </p:nvPr>
        </p:nvSpPr>
        <p:spPr/>
        <p:txBody>
          <a:bodyPr/>
          <a:lstStyle/>
          <a:p>
            <a:fld id="{5D7AE2C8-DEC7-AD40-9F59-C918216F8F45}" type="datetime1">
              <a:rPr lang="en-US" smtClean="0"/>
              <a:t>8/31/21</a:t>
            </a:fld>
            <a:endParaRPr lang="en-US"/>
          </a:p>
        </p:txBody>
      </p:sp>
      <p:sp>
        <p:nvSpPr>
          <p:cNvPr id="5" name="Footer Placeholder 4">
            <a:extLst>
              <a:ext uri="{FF2B5EF4-FFF2-40B4-BE49-F238E27FC236}">
                <a16:creationId xmlns:a16="http://schemas.microsoft.com/office/drawing/2014/main" id="{3D72BBC9-8AF4-FE4D-AD9A-917D46AC3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BBC76-4973-DB4B-8043-289DBFE77F18}"/>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996688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255B-2960-F041-92C0-96C707B8E4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D058CE-F6FF-4D43-BBD1-9CD75BB83A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DDA0EA-D309-AF4B-8A67-D6BBAEA51ECB}"/>
              </a:ext>
            </a:extLst>
          </p:cNvPr>
          <p:cNvSpPr>
            <a:spLocks noGrp="1"/>
          </p:cNvSpPr>
          <p:nvPr>
            <p:ph type="dt" sz="half" idx="10"/>
          </p:nvPr>
        </p:nvSpPr>
        <p:spPr/>
        <p:txBody>
          <a:bodyPr/>
          <a:lstStyle/>
          <a:p>
            <a:fld id="{87E93E96-DBBC-8E4A-8F85-4AA1E32E8722}" type="datetime1">
              <a:rPr lang="en-US" smtClean="0"/>
              <a:t>8/31/21</a:t>
            </a:fld>
            <a:endParaRPr lang="en-US"/>
          </a:p>
        </p:txBody>
      </p:sp>
      <p:sp>
        <p:nvSpPr>
          <p:cNvPr id="5" name="Footer Placeholder 4">
            <a:extLst>
              <a:ext uri="{FF2B5EF4-FFF2-40B4-BE49-F238E27FC236}">
                <a16:creationId xmlns:a16="http://schemas.microsoft.com/office/drawing/2014/main" id="{3F928320-731F-B74E-BDE2-FA1EA966D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ECE70F-CF70-A04E-A5F4-C9EDA4E08842}"/>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404669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C8B4E-AC70-3942-8B3F-041E51BF39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7FE2D3-34B0-834D-A6DD-16061AC27B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9736D6-FF91-D94F-B8F0-DA5915076E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763E09-30C2-0543-AD73-722C423AAA52}"/>
              </a:ext>
            </a:extLst>
          </p:cNvPr>
          <p:cNvSpPr>
            <a:spLocks noGrp="1"/>
          </p:cNvSpPr>
          <p:nvPr>
            <p:ph type="dt" sz="half" idx="10"/>
          </p:nvPr>
        </p:nvSpPr>
        <p:spPr/>
        <p:txBody>
          <a:bodyPr/>
          <a:lstStyle/>
          <a:p>
            <a:fld id="{F10B8287-9860-5444-B825-923C750F2BA0}" type="datetime1">
              <a:rPr lang="en-US" smtClean="0"/>
              <a:t>8/31/21</a:t>
            </a:fld>
            <a:endParaRPr lang="en-US"/>
          </a:p>
        </p:txBody>
      </p:sp>
      <p:sp>
        <p:nvSpPr>
          <p:cNvPr id="6" name="Footer Placeholder 5">
            <a:extLst>
              <a:ext uri="{FF2B5EF4-FFF2-40B4-BE49-F238E27FC236}">
                <a16:creationId xmlns:a16="http://schemas.microsoft.com/office/drawing/2014/main" id="{B1E0A2A5-0E52-B649-AE1E-F47E0D17E8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36216-32F3-3448-B3C1-A72CB551D703}"/>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950310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F595-270E-3349-97E2-9042D185C3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BECC8F-ED59-DF42-911E-B439A231F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F9BFFA-7C8E-4244-90DB-D3ACFC0661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768FA0-015D-D94E-A8C8-8DCE727B2F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44C045-D1EF-D344-AD16-703ABD1DE8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916D1D-17AF-E24E-AA6C-B773AB67C4DB}"/>
              </a:ext>
            </a:extLst>
          </p:cNvPr>
          <p:cNvSpPr>
            <a:spLocks noGrp="1"/>
          </p:cNvSpPr>
          <p:nvPr>
            <p:ph type="dt" sz="half" idx="10"/>
          </p:nvPr>
        </p:nvSpPr>
        <p:spPr/>
        <p:txBody>
          <a:bodyPr/>
          <a:lstStyle/>
          <a:p>
            <a:fld id="{DAAF091E-090B-CC4D-9B63-750753E5D80E}" type="datetime1">
              <a:rPr lang="en-US" smtClean="0"/>
              <a:t>8/31/21</a:t>
            </a:fld>
            <a:endParaRPr lang="en-US"/>
          </a:p>
        </p:txBody>
      </p:sp>
      <p:sp>
        <p:nvSpPr>
          <p:cNvPr id="8" name="Footer Placeholder 7">
            <a:extLst>
              <a:ext uri="{FF2B5EF4-FFF2-40B4-BE49-F238E27FC236}">
                <a16:creationId xmlns:a16="http://schemas.microsoft.com/office/drawing/2014/main" id="{60E56EA7-DE7D-3548-8829-757A0EF5A6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B0645E-4930-C143-9329-D2CCCE26CA10}"/>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982255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1D7EB-D2B4-674B-A67E-35EDCC9CF5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0610BF-7365-6840-95A6-E7D863E2AF3E}"/>
              </a:ext>
            </a:extLst>
          </p:cNvPr>
          <p:cNvSpPr>
            <a:spLocks noGrp="1"/>
          </p:cNvSpPr>
          <p:nvPr>
            <p:ph type="dt" sz="half" idx="10"/>
          </p:nvPr>
        </p:nvSpPr>
        <p:spPr/>
        <p:txBody>
          <a:bodyPr/>
          <a:lstStyle/>
          <a:p>
            <a:fld id="{F51088EF-84BC-0742-BF07-F66910AB6F7B}" type="datetime1">
              <a:rPr lang="en-US" smtClean="0"/>
              <a:t>8/31/21</a:t>
            </a:fld>
            <a:endParaRPr lang="en-US"/>
          </a:p>
        </p:txBody>
      </p:sp>
      <p:sp>
        <p:nvSpPr>
          <p:cNvPr id="4" name="Footer Placeholder 3">
            <a:extLst>
              <a:ext uri="{FF2B5EF4-FFF2-40B4-BE49-F238E27FC236}">
                <a16:creationId xmlns:a16="http://schemas.microsoft.com/office/drawing/2014/main" id="{E2C99642-C33F-974D-A887-1FDC0BA9FB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D7ABB-EA43-1643-8BCA-E49D2B4EB789}"/>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552512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99B202-0ED4-3C47-9950-39722B8B8AB0}"/>
              </a:ext>
            </a:extLst>
          </p:cNvPr>
          <p:cNvSpPr>
            <a:spLocks noGrp="1"/>
          </p:cNvSpPr>
          <p:nvPr>
            <p:ph type="dt" sz="half" idx="10"/>
          </p:nvPr>
        </p:nvSpPr>
        <p:spPr/>
        <p:txBody>
          <a:bodyPr/>
          <a:lstStyle/>
          <a:p>
            <a:fld id="{48A237AA-1859-624F-97EF-8D26019B9FBA}" type="datetime1">
              <a:rPr lang="en-US" smtClean="0"/>
              <a:t>8/31/21</a:t>
            </a:fld>
            <a:endParaRPr lang="en-US"/>
          </a:p>
        </p:txBody>
      </p:sp>
      <p:sp>
        <p:nvSpPr>
          <p:cNvPr id="3" name="Footer Placeholder 2">
            <a:extLst>
              <a:ext uri="{FF2B5EF4-FFF2-40B4-BE49-F238E27FC236}">
                <a16:creationId xmlns:a16="http://schemas.microsoft.com/office/drawing/2014/main" id="{B9BE5EEA-B848-F54F-A3DA-A0083DB2A0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C422F8-7DEE-2D4D-B01D-64B824778376}"/>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721547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4907-72C7-DD47-B919-8F91AF06E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E17C4B-C6BA-9246-9610-31E5BD3EE0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511F33-A4BD-A940-8D17-CF40ABE62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EB8CAB-2AC9-0E49-BC72-2EBF0559D3A3}"/>
              </a:ext>
            </a:extLst>
          </p:cNvPr>
          <p:cNvSpPr>
            <a:spLocks noGrp="1"/>
          </p:cNvSpPr>
          <p:nvPr>
            <p:ph type="dt" sz="half" idx="10"/>
          </p:nvPr>
        </p:nvSpPr>
        <p:spPr/>
        <p:txBody>
          <a:bodyPr/>
          <a:lstStyle/>
          <a:p>
            <a:fld id="{E2FBCC81-CB01-0248-BB36-78DDAED45716}" type="datetime1">
              <a:rPr lang="en-US" smtClean="0"/>
              <a:t>8/31/21</a:t>
            </a:fld>
            <a:endParaRPr lang="en-US"/>
          </a:p>
        </p:txBody>
      </p:sp>
      <p:sp>
        <p:nvSpPr>
          <p:cNvPr id="6" name="Footer Placeholder 5">
            <a:extLst>
              <a:ext uri="{FF2B5EF4-FFF2-40B4-BE49-F238E27FC236}">
                <a16:creationId xmlns:a16="http://schemas.microsoft.com/office/drawing/2014/main" id="{C1C18EF9-62BE-A741-A277-C682237CFA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2E167-054E-3B4E-A567-05602DB4BB00}"/>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765542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74A3-45F2-FC45-97FA-38EB01B054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A98FC3-328A-744A-A0A7-817A7009E4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E2F678-EB11-A749-A316-BD7123453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FA0BAC-574F-DB4D-A727-3A08248C4717}"/>
              </a:ext>
            </a:extLst>
          </p:cNvPr>
          <p:cNvSpPr>
            <a:spLocks noGrp="1"/>
          </p:cNvSpPr>
          <p:nvPr>
            <p:ph type="dt" sz="half" idx="10"/>
          </p:nvPr>
        </p:nvSpPr>
        <p:spPr/>
        <p:txBody>
          <a:bodyPr/>
          <a:lstStyle/>
          <a:p>
            <a:fld id="{C7B0A4C7-CAD2-704E-B07A-33BA9EE1090C}" type="datetime1">
              <a:rPr lang="en-US" smtClean="0"/>
              <a:t>8/31/21</a:t>
            </a:fld>
            <a:endParaRPr lang="en-US"/>
          </a:p>
        </p:txBody>
      </p:sp>
      <p:sp>
        <p:nvSpPr>
          <p:cNvPr id="6" name="Footer Placeholder 5">
            <a:extLst>
              <a:ext uri="{FF2B5EF4-FFF2-40B4-BE49-F238E27FC236}">
                <a16:creationId xmlns:a16="http://schemas.microsoft.com/office/drawing/2014/main" id="{5D2608D6-C066-5948-BF6B-7D9215642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372929-8984-C741-B0EB-094D09B4B474}"/>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3168849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3971C8-8785-0647-96E5-01CCC5618F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C0A96-6ED6-8849-8BED-FE59176F7F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FE17C-8D94-8046-B4FD-FE22764100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F2FF2-F715-1A4B-ABC5-7B74CAFB371F}" type="datetime1">
              <a:rPr lang="en-US" smtClean="0"/>
              <a:t>8/31/21</a:t>
            </a:fld>
            <a:endParaRPr lang="en-US"/>
          </a:p>
        </p:txBody>
      </p:sp>
      <p:sp>
        <p:nvSpPr>
          <p:cNvPr id="5" name="Footer Placeholder 4">
            <a:extLst>
              <a:ext uri="{FF2B5EF4-FFF2-40B4-BE49-F238E27FC236}">
                <a16:creationId xmlns:a16="http://schemas.microsoft.com/office/drawing/2014/main" id="{3C08FFE6-8A3F-1E43-8F2C-72E23C3D5D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62D274-52A9-844B-95F7-04E516E346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EA2A3-9E4C-0E40-A1FD-275CDDA6F426}" type="slidenum">
              <a:rPr lang="en-US" smtClean="0"/>
              <a:t>‹#›</a:t>
            </a:fld>
            <a:endParaRPr lang="en-US"/>
          </a:p>
        </p:txBody>
      </p:sp>
    </p:spTree>
    <p:extLst>
      <p:ext uri="{BB962C8B-B14F-4D97-AF65-F5344CB8AC3E}">
        <p14:creationId xmlns:p14="http://schemas.microsoft.com/office/powerpoint/2010/main" val="10833463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https://ismn.geo.tuwien.ac.at/e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esa-soilmoisture-cci.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30.xml.rels><?xml version="1.0" encoding="UTF-8" standalone="yes"?>
<Relationships xmlns="http://schemas.openxmlformats.org/package/2006/relationships"><Relationship Id="rId3" Type="http://schemas.openxmlformats.org/officeDocument/2006/relationships/hyperlink" Target="https://climatedataguide.ucar.edu/climate-data/grace-gravity-recovery-and-climate-experiment-surface-mass-total-water-storage-and"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esa-landcover-cci.org/?q=node/162"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youtube.com/watch?v=tt-xCJD42CA"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CA100A2-25C1-DB42-9AF3-A2A5DE7C5D65}"/>
              </a:ext>
            </a:extLst>
          </p:cNvPr>
          <p:cNvSpPr>
            <a:spLocks noGrp="1"/>
          </p:cNvSpPr>
          <p:nvPr>
            <p:ph type="subTitle" idx="1"/>
          </p:nvPr>
        </p:nvSpPr>
        <p:spPr>
          <a:xfrm>
            <a:off x="1524000" y="2997289"/>
            <a:ext cx="9144000" cy="1655762"/>
          </a:xfrm>
        </p:spPr>
        <p:txBody>
          <a:bodyPr/>
          <a:lstStyle/>
          <a:p>
            <a:r>
              <a:rPr lang="en-US" dirty="0"/>
              <a:t>Instructor</a:t>
            </a:r>
            <a:r>
              <a:rPr lang="en-US"/>
              <a:t>: Dr </a:t>
            </a:r>
            <a:r>
              <a:rPr lang="en-US" dirty="0"/>
              <a:t>Natasha </a:t>
            </a:r>
            <a:r>
              <a:rPr lang="en-US" dirty="0" err="1"/>
              <a:t>MacBean</a:t>
            </a:r>
            <a:endParaRPr lang="en-US" dirty="0"/>
          </a:p>
        </p:txBody>
      </p:sp>
      <p:sp>
        <p:nvSpPr>
          <p:cNvPr id="6" name="Title 1">
            <a:extLst>
              <a:ext uri="{FF2B5EF4-FFF2-40B4-BE49-F238E27FC236}">
                <a16:creationId xmlns:a16="http://schemas.microsoft.com/office/drawing/2014/main" id="{DA5D9BA8-CE61-E24C-A1BA-DF1E09E1FB2E}"/>
              </a:ext>
            </a:extLst>
          </p:cNvPr>
          <p:cNvSpPr>
            <a:spLocks noGrp="1"/>
          </p:cNvSpPr>
          <p:nvPr>
            <p:ph type="ctrTitle"/>
          </p:nvPr>
        </p:nvSpPr>
        <p:spPr>
          <a:xfrm>
            <a:off x="0" y="238785"/>
            <a:ext cx="12192000" cy="2387600"/>
          </a:xfrm>
        </p:spPr>
        <p:txBody>
          <a:bodyPr>
            <a:normAutofit/>
          </a:bodyPr>
          <a:lstStyle/>
          <a:p>
            <a:pPr>
              <a:lnSpc>
                <a:spcPct val="150000"/>
              </a:lnSpc>
              <a:spcBef>
                <a:spcPts val="600"/>
              </a:spcBef>
              <a:spcAft>
                <a:spcPts val="600"/>
              </a:spcAft>
            </a:pPr>
            <a:r>
              <a:rPr lang="en-US" sz="4400"/>
              <a:t>G481/581 </a:t>
            </a:r>
            <a:r>
              <a:rPr lang="en-US" sz="4400" dirty="0"/>
              <a:t>Terrestrial Ecosystem Modeling</a:t>
            </a:r>
            <a:br>
              <a:rPr lang="en-US"/>
            </a:br>
            <a:r>
              <a:rPr lang="en-US" b="1"/>
              <a:t>Hydrology in TEMs</a:t>
            </a:r>
            <a:endParaRPr lang="en-US" b="1" dirty="0"/>
          </a:p>
        </p:txBody>
      </p:sp>
      <p:sp>
        <p:nvSpPr>
          <p:cNvPr id="2" name="Slide Number Placeholder 1">
            <a:extLst>
              <a:ext uri="{FF2B5EF4-FFF2-40B4-BE49-F238E27FC236}">
                <a16:creationId xmlns:a16="http://schemas.microsoft.com/office/drawing/2014/main" id="{EB144782-F629-3B40-8C4F-65DB22F89745}"/>
              </a:ext>
            </a:extLst>
          </p:cNvPr>
          <p:cNvSpPr>
            <a:spLocks noGrp="1"/>
          </p:cNvSpPr>
          <p:nvPr>
            <p:ph type="sldNum" sz="quarter" idx="12"/>
          </p:nvPr>
        </p:nvSpPr>
        <p:spPr/>
        <p:txBody>
          <a:bodyPr/>
          <a:lstStyle/>
          <a:p>
            <a:fld id="{0D3EA2A3-9E4C-0E40-A1FD-275CDDA6F426}" type="slidenum">
              <a:rPr lang="en-US" smtClean="0"/>
              <a:t>1</a:t>
            </a:fld>
            <a:endParaRPr lang="en-US"/>
          </a:p>
        </p:txBody>
      </p:sp>
    </p:spTree>
    <p:extLst>
      <p:ext uri="{BB962C8B-B14F-4D97-AF65-F5344CB8AC3E}">
        <p14:creationId xmlns:p14="http://schemas.microsoft.com/office/powerpoint/2010/main" val="1585070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6EB5-2886-5242-9D88-F0BFEE3D5AA8}"/>
              </a:ext>
            </a:extLst>
          </p:cNvPr>
          <p:cNvSpPr>
            <a:spLocks noGrp="1"/>
          </p:cNvSpPr>
          <p:nvPr>
            <p:ph type="title"/>
          </p:nvPr>
        </p:nvSpPr>
        <p:spPr/>
        <p:txBody>
          <a:bodyPr/>
          <a:lstStyle/>
          <a:p>
            <a:r>
              <a:rPr lang="en-US" dirty="0"/>
              <a:t>Mechanistic processes (3)</a:t>
            </a:r>
          </a:p>
        </p:txBody>
      </p:sp>
      <p:sp>
        <p:nvSpPr>
          <p:cNvPr id="3" name="Content Placeholder 2">
            <a:extLst>
              <a:ext uri="{FF2B5EF4-FFF2-40B4-BE49-F238E27FC236}">
                <a16:creationId xmlns:a16="http://schemas.microsoft.com/office/drawing/2014/main" id="{1C5A759D-579E-8F44-A55D-72D89A5D51A0}"/>
              </a:ext>
            </a:extLst>
          </p:cNvPr>
          <p:cNvSpPr>
            <a:spLocks noGrp="1"/>
          </p:cNvSpPr>
          <p:nvPr>
            <p:ph idx="1"/>
          </p:nvPr>
        </p:nvSpPr>
        <p:spPr>
          <a:xfrm>
            <a:off x="838200" y="1825625"/>
            <a:ext cx="4598096" cy="854945"/>
          </a:xfrm>
        </p:spPr>
        <p:txBody>
          <a:bodyPr/>
          <a:lstStyle/>
          <a:p>
            <a:r>
              <a:rPr lang="en-US" sz="2400" dirty="0"/>
              <a:t>Darcy’s Law:    </a:t>
            </a:r>
            <a:r>
              <a:rPr lang="en-US" sz="2400" i="1" dirty="0">
                <a:latin typeface="Bell MT" panose="02020503060305020303" pitchFamily="18" charset="77"/>
              </a:rPr>
              <a:t>q</a:t>
            </a:r>
            <a:r>
              <a:rPr lang="en-US" sz="2400" dirty="0">
                <a:latin typeface="Bell MT" panose="02020503060305020303" pitchFamily="18" charset="77"/>
              </a:rPr>
              <a:t> = -</a:t>
            </a:r>
            <a:r>
              <a:rPr lang="en-US" sz="2400" i="1" dirty="0">
                <a:latin typeface="Bell MT" panose="02020503060305020303" pitchFamily="18" charset="77"/>
              </a:rPr>
              <a:t>K</a:t>
            </a:r>
            <a:r>
              <a:rPr lang="en-US" sz="2400" dirty="0">
                <a:latin typeface="Bell MT" panose="02020503060305020303" pitchFamily="18" charset="77"/>
              </a:rPr>
              <a:t>(𝛳) 𝛿(</a:t>
            </a:r>
            <a:r>
              <a:rPr lang="en-US" sz="2400" i="1" dirty="0" err="1">
                <a:latin typeface="Bell MT" panose="02020503060305020303" pitchFamily="18" charset="77"/>
              </a:rPr>
              <a:t>ѱ+z</a:t>
            </a:r>
            <a:r>
              <a:rPr lang="en-US" sz="2400" i="1" dirty="0">
                <a:latin typeface="Bell MT" panose="02020503060305020303" pitchFamily="18" charset="77"/>
              </a:rPr>
              <a:t>)</a:t>
            </a:r>
          </a:p>
          <a:p>
            <a:pPr marL="1371600" lvl="3" indent="0">
              <a:buNone/>
            </a:pPr>
            <a:r>
              <a:rPr lang="en-US" i="1" dirty="0">
                <a:latin typeface="Bell MT" panose="02020503060305020303" pitchFamily="18" charset="77"/>
              </a:rPr>
              <a:t>		               </a:t>
            </a:r>
            <a:r>
              <a:rPr lang="en-US" sz="2400" dirty="0">
                <a:latin typeface="Bell MT" panose="02020503060305020303" pitchFamily="18" charset="77"/>
              </a:rPr>
              <a:t>𝛿</a:t>
            </a:r>
            <a:r>
              <a:rPr lang="en-US" sz="2400" i="1" dirty="0">
                <a:latin typeface="Bell MT" panose="02020503060305020303" pitchFamily="18" charset="77"/>
              </a:rPr>
              <a:t>z</a:t>
            </a:r>
            <a:endParaRPr lang="en-US" i="1" dirty="0">
              <a:latin typeface="Bell MT" panose="02020503060305020303" pitchFamily="18" charset="77"/>
            </a:endParaRPr>
          </a:p>
        </p:txBody>
      </p:sp>
      <p:sp>
        <p:nvSpPr>
          <p:cNvPr id="4" name="Slide Number Placeholder 3">
            <a:extLst>
              <a:ext uri="{FF2B5EF4-FFF2-40B4-BE49-F238E27FC236}">
                <a16:creationId xmlns:a16="http://schemas.microsoft.com/office/drawing/2014/main" id="{E8769154-517B-1B41-9DA1-6595CD639F33}"/>
              </a:ext>
            </a:extLst>
          </p:cNvPr>
          <p:cNvSpPr>
            <a:spLocks noGrp="1"/>
          </p:cNvSpPr>
          <p:nvPr>
            <p:ph type="sldNum" sz="quarter" idx="12"/>
          </p:nvPr>
        </p:nvSpPr>
        <p:spPr/>
        <p:txBody>
          <a:bodyPr/>
          <a:lstStyle/>
          <a:p>
            <a:fld id="{0D3EA2A3-9E4C-0E40-A1FD-275CDDA6F426}" type="slidenum">
              <a:rPr lang="en-US" smtClean="0"/>
              <a:t>10</a:t>
            </a:fld>
            <a:endParaRPr lang="en-US"/>
          </a:p>
        </p:txBody>
      </p:sp>
      <p:cxnSp>
        <p:nvCxnSpPr>
          <p:cNvPr id="6" name="Straight Connector 5">
            <a:extLst>
              <a:ext uri="{FF2B5EF4-FFF2-40B4-BE49-F238E27FC236}">
                <a16:creationId xmlns:a16="http://schemas.microsoft.com/office/drawing/2014/main" id="{4115CBF9-0637-4C4C-8B00-5B7C4CA7A69C}"/>
              </a:ext>
            </a:extLst>
          </p:cNvPr>
          <p:cNvCxnSpPr/>
          <p:nvPr/>
        </p:nvCxnSpPr>
        <p:spPr>
          <a:xfrm>
            <a:off x="4221271" y="2242159"/>
            <a:ext cx="8893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7C31630C-8339-E342-BC3C-5B3589AF6296}"/>
              </a:ext>
            </a:extLst>
          </p:cNvPr>
          <p:cNvSpPr txBox="1">
            <a:spLocks/>
          </p:cNvSpPr>
          <p:nvPr/>
        </p:nvSpPr>
        <p:spPr>
          <a:xfrm>
            <a:off x="838200" y="294044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Flux of moisture (</a:t>
            </a:r>
            <a:r>
              <a:rPr lang="en-US" sz="2400" i="1" dirty="0">
                <a:latin typeface="Bell MT" panose="02020503060305020303" pitchFamily="18" charset="77"/>
              </a:rPr>
              <a:t>q</a:t>
            </a:r>
            <a:r>
              <a:rPr lang="en-US" sz="2400" dirty="0"/>
              <a:t>) related to hydraulic conductivity and the vertical gradient in total water potential</a:t>
            </a:r>
          </a:p>
        </p:txBody>
      </p:sp>
      <p:grpSp>
        <p:nvGrpSpPr>
          <p:cNvPr id="11" name="Group 10">
            <a:extLst>
              <a:ext uri="{FF2B5EF4-FFF2-40B4-BE49-F238E27FC236}">
                <a16:creationId xmlns:a16="http://schemas.microsoft.com/office/drawing/2014/main" id="{EE8B4176-AE71-894E-91FD-9C44B93D2351}"/>
              </a:ext>
            </a:extLst>
          </p:cNvPr>
          <p:cNvGrpSpPr/>
          <p:nvPr/>
        </p:nvGrpSpPr>
        <p:grpSpPr>
          <a:xfrm>
            <a:off x="6645579" y="1814187"/>
            <a:ext cx="4598096" cy="854945"/>
            <a:chOff x="6645579" y="1814187"/>
            <a:chExt cx="4598096" cy="854945"/>
          </a:xfrm>
        </p:grpSpPr>
        <p:sp>
          <p:nvSpPr>
            <p:cNvPr id="8" name="Content Placeholder 2">
              <a:extLst>
                <a:ext uri="{FF2B5EF4-FFF2-40B4-BE49-F238E27FC236}">
                  <a16:creationId xmlns:a16="http://schemas.microsoft.com/office/drawing/2014/main" id="{D31E4DB6-A3C7-2044-A6BF-FECCD398261A}"/>
                </a:ext>
              </a:extLst>
            </p:cNvPr>
            <p:cNvSpPr txBox="1">
              <a:spLocks/>
            </p:cNvSpPr>
            <p:nvPr/>
          </p:nvSpPr>
          <p:spPr>
            <a:xfrm>
              <a:off x="6645579" y="1814187"/>
              <a:ext cx="4598096" cy="8549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tx1">
                      <a:lumMod val="75000"/>
                      <a:lumOff val="25000"/>
                    </a:schemeClr>
                  </a:solidFill>
                  <a:latin typeface="Bell MT" panose="02020503060305020303" pitchFamily="18" charset="77"/>
                  <a:sym typeface="Wingdings" pitchFamily="2" charset="2"/>
                </a:rPr>
                <a:t> </a:t>
              </a:r>
              <a:r>
                <a:rPr lang="en-US" sz="2400" i="1" dirty="0">
                  <a:solidFill>
                    <a:schemeClr val="tx1">
                      <a:lumMod val="75000"/>
                      <a:lumOff val="25000"/>
                    </a:schemeClr>
                  </a:solidFill>
                  <a:latin typeface="Bell MT" panose="02020503060305020303" pitchFamily="18" charset="77"/>
                </a:rPr>
                <a:t>q</a:t>
              </a:r>
              <a:r>
                <a:rPr lang="en-US" sz="2400" dirty="0">
                  <a:solidFill>
                    <a:schemeClr val="tx1">
                      <a:lumMod val="75000"/>
                      <a:lumOff val="25000"/>
                    </a:schemeClr>
                  </a:solidFill>
                  <a:latin typeface="Bell MT" panose="02020503060305020303" pitchFamily="18" charset="77"/>
                </a:rPr>
                <a:t> = -</a:t>
              </a:r>
              <a:r>
                <a:rPr lang="en-US" sz="2400" i="1" dirty="0">
                  <a:solidFill>
                    <a:schemeClr val="tx1">
                      <a:lumMod val="75000"/>
                      <a:lumOff val="25000"/>
                    </a:schemeClr>
                  </a:solidFill>
                  <a:latin typeface="Bell MT" panose="02020503060305020303" pitchFamily="18" charset="77"/>
                </a:rPr>
                <a:t>K</a:t>
              </a:r>
              <a:r>
                <a:rPr lang="en-US" sz="2400" dirty="0">
                  <a:solidFill>
                    <a:schemeClr val="tx1">
                      <a:lumMod val="75000"/>
                      <a:lumOff val="25000"/>
                    </a:schemeClr>
                  </a:solidFill>
                  <a:latin typeface="Bell MT" panose="02020503060305020303" pitchFamily="18" charset="77"/>
                </a:rPr>
                <a:t>(𝛳) 𝛿</a:t>
              </a:r>
              <a:r>
                <a:rPr lang="en-US" sz="2400" i="1" dirty="0" err="1">
                  <a:solidFill>
                    <a:schemeClr val="tx1">
                      <a:lumMod val="75000"/>
                      <a:lumOff val="25000"/>
                    </a:schemeClr>
                  </a:solidFill>
                  <a:latin typeface="Bell MT" panose="02020503060305020303" pitchFamily="18" charset="77"/>
                </a:rPr>
                <a:t>ѱ</a:t>
              </a:r>
              <a:r>
                <a:rPr lang="en-US" sz="2400" i="1" dirty="0">
                  <a:solidFill>
                    <a:schemeClr val="tx1">
                      <a:lumMod val="75000"/>
                      <a:lumOff val="25000"/>
                    </a:schemeClr>
                  </a:solidFill>
                  <a:latin typeface="Bell MT" panose="02020503060305020303" pitchFamily="18" charset="77"/>
                </a:rPr>
                <a:t> + K(</a:t>
              </a:r>
              <a:r>
                <a:rPr lang="en-US" sz="2400" dirty="0">
                  <a:solidFill>
                    <a:schemeClr val="tx1">
                      <a:lumMod val="75000"/>
                      <a:lumOff val="25000"/>
                    </a:schemeClr>
                  </a:solidFill>
                  <a:latin typeface="Bell MT" panose="02020503060305020303" pitchFamily="18" charset="77"/>
                </a:rPr>
                <a:t>𝛳)</a:t>
              </a:r>
              <a:r>
                <a:rPr lang="en-US" dirty="0">
                  <a:solidFill>
                    <a:schemeClr val="tx1">
                      <a:lumMod val="75000"/>
                      <a:lumOff val="25000"/>
                    </a:schemeClr>
                  </a:solidFill>
                  <a:latin typeface="Bell MT" panose="02020503060305020303" pitchFamily="18" charset="77"/>
                </a:rPr>
                <a:t> </a:t>
              </a:r>
              <a:r>
                <a:rPr lang="en-US" i="1" dirty="0">
                  <a:solidFill>
                    <a:schemeClr val="tx1">
                      <a:lumMod val="75000"/>
                      <a:lumOff val="25000"/>
                    </a:schemeClr>
                  </a:solidFill>
                  <a:latin typeface="Bell MT" panose="02020503060305020303" pitchFamily="18" charset="77"/>
                </a:rPr>
                <a:t>		        </a:t>
              </a:r>
              <a:r>
                <a:rPr lang="en-US" sz="2400" dirty="0">
                  <a:solidFill>
                    <a:schemeClr val="tx1">
                      <a:lumMod val="75000"/>
                      <a:lumOff val="25000"/>
                    </a:schemeClr>
                  </a:solidFill>
                  <a:latin typeface="Bell MT" panose="02020503060305020303" pitchFamily="18" charset="77"/>
                </a:rPr>
                <a:t>𝛿</a:t>
              </a:r>
              <a:r>
                <a:rPr lang="en-US" sz="2400" i="1" dirty="0">
                  <a:solidFill>
                    <a:schemeClr val="tx1">
                      <a:lumMod val="75000"/>
                      <a:lumOff val="25000"/>
                    </a:schemeClr>
                  </a:solidFill>
                  <a:latin typeface="Bell MT" panose="02020503060305020303" pitchFamily="18" charset="77"/>
                </a:rPr>
                <a:t>z</a:t>
              </a:r>
              <a:endParaRPr lang="en-US" i="1" dirty="0">
                <a:solidFill>
                  <a:schemeClr val="tx1">
                    <a:lumMod val="75000"/>
                    <a:lumOff val="25000"/>
                  </a:schemeClr>
                </a:solidFill>
                <a:latin typeface="Bell MT" panose="02020503060305020303" pitchFamily="18" charset="77"/>
              </a:endParaRPr>
            </a:p>
          </p:txBody>
        </p:sp>
        <p:cxnSp>
          <p:nvCxnSpPr>
            <p:cNvPr id="9" name="Straight Connector 8">
              <a:extLst>
                <a:ext uri="{FF2B5EF4-FFF2-40B4-BE49-F238E27FC236}">
                  <a16:creationId xmlns:a16="http://schemas.microsoft.com/office/drawing/2014/main" id="{9EE8837C-CCEA-E640-88E3-EB9D96DEBB1B}"/>
                </a:ext>
              </a:extLst>
            </p:cNvPr>
            <p:cNvCxnSpPr>
              <a:cxnSpLocks/>
            </p:cNvCxnSpPr>
            <p:nvPr/>
          </p:nvCxnSpPr>
          <p:spPr>
            <a:xfrm>
              <a:off x="8325111" y="2179529"/>
              <a:ext cx="38569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4764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CAB45-95A3-F647-8FA0-2AD7031543F1}"/>
              </a:ext>
            </a:extLst>
          </p:cNvPr>
          <p:cNvSpPr>
            <a:spLocks noGrp="1"/>
          </p:cNvSpPr>
          <p:nvPr>
            <p:ph type="title"/>
          </p:nvPr>
        </p:nvSpPr>
        <p:spPr/>
        <p:txBody>
          <a:bodyPr/>
          <a:lstStyle/>
          <a:p>
            <a:r>
              <a:rPr lang="en-US" dirty="0"/>
              <a:t>Mechanistic processes (4)</a:t>
            </a:r>
          </a:p>
        </p:txBody>
      </p:sp>
      <p:sp>
        <p:nvSpPr>
          <p:cNvPr id="3" name="Content Placeholder 2">
            <a:extLst>
              <a:ext uri="{FF2B5EF4-FFF2-40B4-BE49-F238E27FC236}">
                <a16:creationId xmlns:a16="http://schemas.microsoft.com/office/drawing/2014/main" id="{5DEBEEFE-A9F5-2C43-97D2-1A79A4B996E6}"/>
              </a:ext>
            </a:extLst>
          </p:cNvPr>
          <p:cNvSpPr>
            <a:spLocks noGrp="1"/>
          </p:cNvSpPr>
          <p:nvPr>
            <p:ph idx="1"/>
          </p:nvPr>
        </p:nvSpPr>
        <p:spPr>
          <a:xfrm>
            <a:off x="838200" y="1825625"/>
            <a:ext cx="10159652" cy="4351338"/>
          </a:xfrm>
        </p:spPr>
        <p:txBody>
          <a:bodyPr>
            <a:normAutofit/>
          </a:bodyPr>
          <a:lstStyle/>
          <a:p>
            <a:r>
              <a:rPr lang="en-US" sz="2400" dirty="0"/>
              <a:t>Track flux of water over time and conserve water in time and space </a:t>
            </a:r>
            <a:r>
              <a:rPr lang="en-US" sz="2400" dirty="0">
                <a:sym typeface="Wingdings" pitchFamily="2" charset="2"/>
              </a:rPr>
              <a:t> Richards equation (</a:t>
            </a:r>
            <a:r>
              <a:rPr lang="en-US" sz="2400" i="1" dirty="0">
                <a:sym typeface="Wingdings" pitchFamily="2" charset="2"/>
              </a:rPr>
              <a:t>moisture based version</a:t>
            </a:r>
            <a:r>
              <a:rPr lang="en-US" sz="2400" dirty="0">
                <a:sym typeface="Wingdings" pitchFamily="2" charset="2"/>
              </a:rPr>
              <a:t>)</a:t>
            </a:r>
          </a:p>
          <a:p>
            <a:r>
              <a:rPr lang="en-US" sz="2400" dirty="0">
                <a:sym typeface="Wingdings" pitchFamily="2" charset="2"/>
              </a:rPr>
              <a:t>Change in mass of water, </a:t>
            </a:r>
            <a:r>
              <a:rPr lang="en-US" sz="2400" dirty="0">
                <a:latin typeface="Bell MT" panose="02020503060305020303" pitchFamily="18" charset="77"/>
              </a:rPr>
              <a:t>𝛳</a:t>
            </a:r>
            <a:r>
              <a:rPr lang="en-US" sz="2400" dirty="0"/>
              <a:t>, vertically down profile </a:t>
            </a:r>
            <a:r>
              <a:rPr lang="en-US" sz="2400" dirty="0">
                <a:sym typeface="Wingdings" pitchFamily="2" charset="2"/>
              </a:rPr>
              <a:t>related to the flux of moisture downward (as well as </a:t>
            </a:r>
            <a:r>
              <a:rPr lang="en-US" sz="2400" i="1" dirty="0">
                <a:sym typeface="Wingdings" pitchFamily="2" charset="2"/>
              </a:rPr>
              <a:t>s</a:t>
            </a:r>
            <a:r>
              <a:rPr lang="en-US" sz="2400" dirty="0">
                <a:sym typeface="Wingdings" pitchFamily="2" charset="2"/>
              </a:rPr>
              <a:t>, which is the evapotranspiration “sink” term)</a:t>
            </a:r>
            <a:endParaRPr lang="en-US" sz="2400" dirty="0"/>
          </a:p>
        </p:txBody>
      </p:sp>
      <p:sp>
        <p:nvSpPr>
          <p:cNvPr id="4" name="Slide Number Placeholder 3">
            <a:extLst>
              <a:ext uri="{FF2B5EF4-FFF2-40B4-BE49-F238E27FC236}">
                <a16:creationId xmlns:a16="http://schemas.microsoft.com/office/drawing/2014/main" id="{33EB3CA5-9D09-4843-9BF6-C738448C8E26}"/>
              </a:ext>
            </a:extLst>
          </p:cNvPr>
          <p:cNvSpPr>
            <a:spLocks noGrp="1"/>
          </p:cNvSpPr>
          <p:nvPr>
            <p:ph type="sldNum" sz="quarter" idx="12"/>
          </p:nvPr>
        </p:nvSpPr>
        <p:spPr/>
        <p:txBody>
          <a:bodyPr/>
          <a:lstStyle/>
          <a:p>
            <a:fld id="{0D3EA2A3-9E4C-0E40-A1FD-275CDDA6F426}" type="slidenum">
              <a:rPr lang="en-US" smtClean="0"/>
              <a:t>11</a:t>
            </a:fld>
            <a:endParaRPr lang="en-US"/>
          </a:p>
        </p:txBody>
      </p:sp>
      <p:pic>
        <p:nvPicPr>
          <p:cNvPr id="8" name="Picture 7">
            <a:extLst>
              <a:ext uri="{FF2B5EF4-FFF2-40B4-BE49-F238E27FC236}">
                <a16:creationId xmlns:a16="http://schemas.microsoft.com/office/drawing/2014/main" id="{BEC3C36E-6C48-0142-B755-669147662DC9}"/>
              </a:ext>
            </a:extLst>
          </p:cNvPr>
          <p:cNvPicPr>
            <a:picLocks noChangeAspect="1"/>
          </p:cNvPicPr>
          <p:nvPr/>
        </p:nvPicPr>
        <p:blipFill>
          <a:blip r:embed="rId3"/>
          <a:stretch>
            <a:fillRect/>
          </a:stretch>
        </p:blipFill>
        <p:spPr>
          <a:xfrm>
            <a:off x="3945698" y="4007675"/>
            <a:ext cx="4814518" cy="1069106"/>
          </a:xfrm>
          <a:prstGeom prst="rect">
            <a:avLst/>
          </a:prstGeom>
        </p:spPr>
      </p:pic>
    </p:spTree>
    <p:extLst>
      <p:ext uri="{BB962C8B-B14F-4D97-AF65-F5344CB8AC3E}">
        <p14:creationId xmlns:p14="http://schemas.microsoft.com/office/powerpoint/2010/main" val="1285272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F349-004D-824D-AF70-24BBAC3AF23A}"/>
              </a:ext>
            </a:extLst>
          </p:cNvPr>
          <p:cNvSpPr>
            <a:spLocks noGrp="1"/>
          </p:cNvSpPr>
          <p:nvPr>
            <p:ph type="title"/>
          </p:nvPr>
        </p:nvSpPr>
        <p:spPr/>
        <p:txBody>
          <a:bodyPr/>
          <a:lstStyle/>
          <a:p>
            <a:r>
              <a:rPr lang="en-US" dirty="0"/>
              <a:t>Representation in TEMs</a:t>
            </a:r>
          </a:p>
        </p:txBody>
      </p:sp>
      <p:sp>
        <p:nvSpPr>
          <p:cNvPr id="3" name="Content Placeholder 2">
            <a:extLst>
              <a:ext uri="{FF2B5EF4-FFF2-40B4-BE49-F238E27FC236}">
                <a16:creationId xmlns:a16="http://schemas.microsoft.com/office/drawing/2014/main" id="{8AC18C25-E62C-314E-8992-627E2757A76F}"/>
              </a:ext>
            </a:extLst>
          </p:cNvPr>
          <p:cNvSpPr>
            <a:spLocks noGrp="1"/>
          </p:cNvSpPr>
          <p:nvPr>
            <p:ph idx="1"/>
          </p:nvPr>
        </p:nvSpPr>
        <p:spPr/>
        <p:txBody>
          <a:bodyPr>
            <a:normAutofit/>
          </a:bodyPr>
          <a:lstStyle/>
          <a:p>
            <a:r>
              <a:rPr lang="en-US" sz="2400" i="1" dirty="0"/>
              <a:t>K</a:t>
            </a:r>
            <a:r>
              <a:rPr lang="en-US" sz="2400" dirty="0"/>
              <a:t> depends on 𝛳 </a:t>
            </a:r>
            <a:r>
              <a:rPr lang="en-US" sz="2400" dirty="0">
                <a:sym typeface="Wingdings" pitchFamily="2" charset="2"/>
              </a:rPr>
              <a:t> </a:t>
            </a:r>
            <a:r>
              <a:rPr lang="en-US" sz="2400" i="1" dirty="0"/>
              <a:t>K</a:t>
            </a:r>
            <a:r>
              <a:rPr lang="en-US" sz="2400" dirty="0"/>
              <a:t>(𝛳)</a:t>
            </a:r>
          </a:p>
          <a:p>
            <a:r>
              <a:rPr lang="en-US" sz="2400" dirty="0"/>
              <a:t>Relationship between </a:t>
            </a:r>
            <a:r>
              <a:rPr lang="en-US" sz="2400" i="1" dirty="0"/>
              <a:t>K</a:t>
            </a:r>
            <a:r>
              <a:rPr lang="en-US" sz="2400" dirty="0"/>
              <a:t> and 𝛳 not independent of relationship between 𝛳 and </a:t>
            </a:r>
            <a:r>
              <a:rPr lang="en-US" sz="2400" dirty="0" err="1"/>
              <a:t>ѱ</a:t>
            </a:r>
            <a:endParaRPr lang="en-US" sz="2400" dirty="0"/>
          </a:p>
          <a:p>
            <a:r>
              <a:rPr lang="en-US" sz="2400" dirty="0"/>
              <a:t>Also need to know </a:t>
            </a:r>
            <a:r>
              <a:rPr lang="en-US" sz="2400" i="1" dirty="0"/>
              <a:t>K</a:t>
            </a:r>
            <a:r>
              <a:rPr lang="en-US" sz="2400" dirty="0"/>
              <a:t> at saturation (</a:t>
            </a:r>
            <a:r>
              <a:rPr lang="en-US" sz="2400" i="1" dirty="0" err="1"/>
              <a:t>K</a:t>
            </a:r>
            <a:r>
              <a:rPr lang="en-US" sz="2400" i="1" baseline="-25000" dirty="0" err="1"/>
              <a:t>sat</a:t>
            </a:r>
            <a:r>
              <a:rPr lang="en-US" sz="2400" dirty="0"/>
              <a:t>)</a:t>
            </a:r>
          </a:p>
          <a:p>
            <a:r>
              <a:rPr lang="en-US" sz="2400" dirty="0"/>
              <a:t>All relationships nonlinear </a:t>
            </a:r>
            <a:r>
              <a:rPr lang="en-US" sz="2400" dirty="0">
                <a:sym typeface="Wingdings" pitchFamily="2" charset="2"/>
              </a:rPr>
              <a:t> therefore, need numerical methods to solve.</a:t>
            </a:r>
          </a:p>
          <a:p>
            <a:pPr marL="0" indent="0">
              <a:buNone/>
            </a:pPr>
            <a:r>
              <a:rPr lang="en-US" sz="2400" dirty="0">
                <a:solidFill>
                  <a:schemeClr val="accent6"/>
                </a:solidFill>
                <a:sym typeface="Wingdings" pitchFamily="2" charset="2"/>
              </a:rPr>
              <a:t> Different models use different ways to solve, or parameterize, these equations</a:t>
            </a:r>
            <a:r>
              <a:rPr lang="en-US" sz="2400" dirty="0">
                <a:solidFill>
                  <a:srgbClr val="FF0000"/>
                </a:solidFill>
                <a:sym typeface="Wingdings" pitchFamily="2" charset="2"/>
              </a:rPr>
              <a:t>*</a:t>
            </a:r>
            <a:endParaRPr lang="en-US" sz="2400" dirty="0">
              <a:solidFill>
                <a:srgbClr val="FF0000"/>
              </a:solidFill>
            </a:endParaRPr>
          </a:p>
          <a:p>
            <a:endParaRPr lang="en-US" sz="2400" dirty="0"/>
          </a:p>
        </p:txBody>
      </p:sp>
      <p:sp>
        <p:nvSpPr>
          <p:cNvPr id="4" name="Slide Number Placeholder 3">
            <a:extLst>
              <a:ext uri="{FF2B5EF4-FFF2-40B4-BE49-F238E27FC236}">
                <a16:creationId xmlns:a16="http://schemas.microsoft.com/office/drawing/2014/main" id="{8EC31B15-C7A4-7643-8080-F4E44C531A2A}"/>
              </a:ext>
            </a:extLst>
          </p:cNvPr>
          <p:cNvSpPr>
            <a:spLocks noGrp="1"/>
          </p:cNvSpPr>
          <p:nvPr>
            <p:ph type="sldNum" sz="quarter" idx="12"/>
          </p:nvPr>
        </p:nvSpPr>
        <p:spPr/>
        <p:txBody>
          <a:bodyPr/>
          <a:lstStyle/>
          <a:p>
            <a:fld id="{0D3EA2A3-9E4C-0E40-A1FD-275CDDA6F426}" type="slidenum">
              <a:rPr lang="en-US" smtClean="0"/>
              <a:t>12</a:t>
            </a:fld>
            <a:endParaRPr lang="en-US"/>
          </a:p>
        </p:txBody>
      </p:sp>
    </p:spTree>
    <p:extLst>
      <p:ext uri="{BB962C8B-B14F-4D97-AF65-F5344CB8AC3E}">
        <p14:creationId xmlns:p14="http://schemas.microsoft.com/office/powerpoint/2010/main" val="4061095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1DF93-924A-1143-B86C-754636267079}"/>
              </a:ext>
            </a:extLst>
          </p:cNvPr>
          <p:cNvSpPr>
            <a:spLocks noGrp="1"/>
          </p:cNvSpPr>
          <p:nvPr>
            <p:ph type="title"/>
          </p:nvPr>
        </p:nvSpPr>
        <p:spPr>
          <a:xfrm>
            <a:off x="324633" y="0"/>
            <a:ext cx="10515600" cy="1325563"/>
          </a:xfrm>
        </p:spPr>
        <p:txBody>
          <a:bodyPr/>
          <a:lstStyle/>
          <a:p>
            <a:r>
              <a:rPr lang="en-US" dirty="0"/>
              <a:t>Model implementation</a:t>
            </a:r>
          </a:p>
        </p:txBody>
      </p:sp>
      <p:sp>
        <p:nvSpPr>
          <p:cNvPr id="3" name="Content Placeholder 2">
            <a:extLst>
              <a:ext uri="{FF2B5EF4-FFF2-40B4-BE49-F238E27FC236}">
                <a16:creationId xmlns:a16="http://schemas.microsoft.com/office/drawing/2014/main" id="{AC777081-629B-0540-9878-C64ECED0A13C}"/>
              </a:ext>
            </a:extLst>
          </p:cNvPr>
          <p:cNvSpPr>
            <a:spLocks noGrp="1"/>
          </p:cNvSpPr>
          <p:nvPr>
            <p:ph idx="1"/>
          </p:nvPr>
        </p:nvSpPr>
        <p:spPr>
          <a:xfrm>
            <a:off x="851597" y="1462370"/>
            <a:ext cx="7222701" cy="4351338"/>
          </a:xfrm>
        </p:spPr>
        <p:txBody>
          <a:bodyPr>
            <a:normAutofit/>
          </a:bodyPr>
          <a:lstStyle/>
          <a:p>
            <a:r>
              <a:rPr lang="en-US" sz="2400" dirty="0">
                <a:sym typeface="Wingdings" pitchFamily="2" charset="2"/>
              </a:rPr>
              <a:t>Non-linear equations  no analytical solution  we need numerical method (</a:t>
            </a:r>
            <a:r>
              <a:rPr lang="en-US" sz="2400" i="1" dirty="0">
                <a:sym typeface="Wingdings" pitchFamily="2" charset="2"/>
              </a:rPr>
              <a:t>finite difference scheme</a:t>
            </a:r>
            <a:r>
              <a:rPr lang="en-US" sz="2400" dirty="0">
                <a:sym typeface="Wingdings" pitchFamily="2" charset="2"/>
              </a:rPr>
              <a:t>)</a:t>
            </a:r>
          </a:p>
          <a:p>
            <a:r>
              <a:rPr lang="en-US" sz="2400" dirty="0"/>
              <a:t>Use changes over depth </a:t>
            </a:r>
            <a:r>
              <a:rPr lang="en-US" sz="2400" dirty="0">
                <a:sym typeface="Wingdings" pitchFamily="2" charset="2"/>
              </a:rPr>
              <a:t> need vertical discretization  and changes over time</a:t>
            </a:r>
          </a:p>
          <a:p>
            <a:endParaRPr lang="en-US" sz="2400" dirty="0"/>
          </a:p>
        </p:txBody>
      </p:sp>
      <p:sp>
        <p:nvSpPr>
          <p:cNvPr id="4" name="Slide Number Placeholder 3">
            <a:extLst>
              <a:ext uri="{FF2B5EF4-FFF2-40B4-BE49-F238E27FC236}">
                <a16:creationId xmlns:a16="http://schemas.microsoft.com/office/drawing/2014/main" id="{2DA09E42-BD34-DC4A-A5D8-B147995DF877}"/>
              </a:ext>
            </a:extLst>
          </p:cNvPr>
          <p:cNvSpPr>
            <a:spLocks noGrp="1"/>
          </p:cNvSpPr>
          <p:nvPr>
            <p:ph type="sldNum" sz="quarter" idx="12"/>
          </p:nvPr>
        </p:nvSpPr>
        <p:spPr/>
        <p:txBody>
          <a:bodyPr/>
          <a:lstStyle/>
          <a:p>
            <a:fld id="{0D3EA2A3-9E4C-0E40-A1FD-275CDDA6F426}" type="slidenum">
              <a:rPr lang="en-US" smtClean="0"/>
              <a:t>13</a:t>
            </a:fld>
            <a:endParaRPr lang="en-US"/>
          </a:p>
        </p:txBody>
      </p:sp>
      <p:pic>
        <p:nvPicPr>
          <p:cNvPr id="6" name="Picture 5">
            <a:extLst>
              <a:ext uri="{FF2B5EF4-FFF2-40B4-BE49-F238E27FC236}">
                <a16:creationId xmlns:a16="http://schemas.microsoft.com/office/drawing/2014/main" id="{B6864592-F05E-D94F-9FBB-41EE2F66A982}"/>
              </a:ext>
            </a:extLst>
          </p:cNvPr>
          <p:cNvPicPr>
            <a:picLocks noChangeAspect="1"/>
          </p:cNvPicPr>
          <p:nvPr/>
        </p:nvPicPr>
        <p:blipFill>
          <a:blip r:embed="rId2"/>
          <a:stretch>
            <a:fillRect/>
          </a:stretch>
        </p:blipFill>
        <p:spPr>
          <a:xfrm>
            <a:off x="1456207" y="2952562"/>
            <a:ext cx="6618091" cy="3768913"/>
          </a:xfrm>
          <a:prstGeom prst="rect">
            <a:avLst/>
          </a:prstGeom>
        </p:spPr>
      </p:pic>
      <p:sp>
        <p:nvSpPr>
          <p:cNvPr id="5" name="TextBox 4">
            <a:extLst>
              <a:ext uri="{FF2B5EF4-FFF2-40B4-BE49-F238E27FC236}">
                <a16:creationId xmlns:a16="http://schemas.microsoft.com/office/drawing/2014/main" id="{7FAD59E2-137E-5C44-85E9-00B56BC92510}"/>
              </a:ext>
            </a:extLst>
          </p:cNvPr>
          <p:cNvSpPr txBox="1"/>
          <p:nvPr/>
        </p:nvSpPr>
        <p:spPr>
          <a:xfrm>
            <a:off x="8678907" y="2084350"/>
            <a:ext cx="3282433" cy="3785652"/>
          </a:xfrm>
          <a:prstGeom prst="rect">
            <a:avLst/>
          </a:prstGeom>
          <a:noFill/>
        </p:spPr>
        <p:txBody>
          <a:bodyPr wrap="square" rtlCol="0">
            <a:spAutoFit/>
          </a:bodyPr>
          <a:lstStyle/>
          <a:p>
            <a:pPr marL="285750" indent="-285750">
              <a:buFont typeface="Wingdings" pitchFamily="2" charset="2"/>
              <a:buChar char="Ø"/>
            </a:pPr>
            <a:r>
              <a:rPr lang="en-US" sz="2000" dirty="0">
                <a:solidFill>
                  <a:schemeClr val="accent1"/>
                </a:solidFill>
              </a:rPr>
              <a:t>Assume linear variations between consecutive nodes</a:t>
            </a:r>
          </a:p>
          <a:p>
            <a:pPr marL="285750" indent="-285750">
              <a:buFont typeface="Wingdings" pitchFamily="2" charset="2"/>
              <a:buChar char="Ø"/>
            </a:pPr>
            <a:endParaRPr lang="en-US" sz="2000" dirty="0">
              <a:solidFill>
                <a:schemeClr val="accent1"/>
              </a:solidFill>
            </a:endParaRPr>
          </a:p>
          <a:p>
            <a:pPr marL="285750" indent="-285750">
              <a:buFont typeface="Wingdings" pitchFamily="2" charset="2"/>
              <a:buChar char="Ø"/>
            </a:pPr>
            <a:r>
              <a:rPr lang="en-US" sz="2000" dirty="0">
                <a:solidFill>
                  <a:schemeClr val="accent1"/>
                </a:solidFill>
              </a:rPr>
              <a:t>weighted contributions of the moisture in the layers </a:t>
            </a:r>
            <a:r>
              <a:rPr lang="en-US" sz="2000" b="1" i="1" dirty="0">
                <a:solidFill>
                  <a:schemeClr val="accent1"/>
                </a:solidFill>
              </a:rPr>
              <a:t>above</a:t>
            </a:r>
            <a:r>
              <a:rPr lang="en-US" sz="2000" dirty="0">
                <a:solidFill>
                  <a:schemeClr val="accent1"/>
                </a:solidFill>
              </a:rPr>
              <a:t> and </a:t>
            </a:r>
            <a:r>
              <a:rPr lang="en-US" sz="2000" b="1" i="1" dirty="0">
                <a:solidFill>
                  <a:schemeClr val="accent1"/>
                </a:solidFill>
              </a:rPr>
              <a:t>below</a:t>
            </a:r>
            <a:r>
              <a:rPr lang="en-US" sz="2000" dirty="0">
                <a:solidFill>
                  <a:schemeClr val="accent1"/>
                </a:solidFill>
              </a:rPr>
              <a:t> and water flow at the </a:t>
            </a:r>
            <a:r>
              <a:rPr lang="en-US" sz="2000" b="1" i="1" dirty="0">
                <a:solidFill>
                  <a:schemeClr val="accent1"/>
                </a:solidFill>
              </a:rPr>
              <a:t>current</a:t>
            </a:r>
            <a:r>
              <a:rPr lang="en-US" sz="2000" dirty="0">
                <a:solidFill>
                  <a:schemeClr val="accent1"/>
                </a:solidFill>
              </a:rPr>
              <a:t> and </a:t>
            </a:r>
            <a:r>
              <a:rPr lang="en-US" sz="2000" b="1" i="1" dirty="0">
                <a:solidFill>
                  <a:schemeClr val="accent1"/>
                </a:solidFill>
              </a:rPr>
              <a:t>future</a:t>
            </a:r>
            <a:r>
              <a:rPr lang="en-US" sz="2000" dirty="0">
                <a:solidFill>
                  <a:schemeClr val="accent1"/>
                </a:solidFill>
              </a:rPr>
              <a:t> timestep to calculate the value for that layer for the current timestep</a:t>
            </a:r>
          </a:p>
        </p:txBody>
      </p:sp>
    </p:spTree>
    <p:extLst>
      <p:ext uri="{BB962C8B-B14F-4D97-AF65-F5344CB8AC3E}">
        <p14:creationId xmlns:p14="http://schemas.microsoft.com/office/powerpoint/2010/main" val="3830843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1DF93-924A-1143-B86C-754636267079}"/>
              </a:ext>
            </a:extLst>
          </p:cNvPr>
          <p:cNvSpPr>
            <a:spLocks noGrp="1"/>
          </p:cNvSpPr>
          <p:nvPr>
            <p:ph type="title"/>
          </p:nvPr>
        </p:nvSpPr>
        <p:spPr>
          <a:xfrm>
            <a:off x="324633" y="0"/>
            <a:ext cx="10515600" cy="1325563"/>
          </a:xfrm>
        </p:spPr>
        <p:txBody>
          <a:bodyPr/>
          <a:lstStyle/>
          <a:p>
            <a:r>
              <a:rPr lang="en-US" dirty="0"/>
              <a:t>Model implementation</a:t>
            </a:r>
          </a:p>
        </p:txBody>
      </p:sp>
      <p:sp>
        <p:nvSpPr>
          <p:cNvPr id="3" name="Content Placeholder 2">
            <a:extLst>
              <a:ext uri="{FF2B5EF4-FFF2-40B4-BE49-F238E27FC236}">
                <a16:creationId xmlns:a16="http://schemas.microsoft.com/office/drawing/2014/main" id="{AC777081-629B-0540-9878-C64ECED0A13C}"/>
              </a:ext>
            </a:extLst>
          </p:cNvPr>
          <p:cNvSpPr>
            <a:spLocks noGrp="1"/>
          </p:cNvSpPr>
          <p:nvPr>
            <p:ph idx="1"/>
          </p:nvPr>
        </p:nvSpPr>
        <p:spPr>
          <a:xfrm>
            <a:off x="851597" y="1462370"/>
            <a:ext cx="10515600" cy="4351338"/>
          </a:xfrm>
        </p:spPr>
        <p:txBody>
          <a:bodyPr/>
          <a:lstStyle/>
          <a:p>
            <a:r>
              <a:rPr lang="en-US" dirty="0">
                <a:sym typeface="Wingdings" pitchFamily="2" charset="2"/>
              </a:rPr>
              <a:t>Finer discretization needed near the surface where soil moisture gradients can be high</a:t>
            </a:r>
          </a:p>
          <a:p>
            <a:endParaRPr lang="en-US" dirty="0">
              <a:sym typeface="Wingdings" pitchFamily="2" charset="2"/>
            </a:endParaRPr>
          </a:p>
          <a:p>
            <a:r>
              <a:rPr lang="en-US" dirty="0">
                <a:sym typeface="Wingdings" pitchFamily="2" charset="2"/>
              </a:rPr>
              <a:t>Have to set soil at certain depth</a:t>
            </a:r>
          </a:p>
          <a:p>
            <a:endParaRPr lang="en-US" dirty="0"/>
          </a:p>
        </p:txBody>
      </p:sp>
      <p:sp>
        <p:nvSpPr>
          <p:cNvPr id="4" name="Slide Number Placeholder 3">
            <a:extLst>
              <a:ext uri="{FF2B5EF4-FFF2-40B4-BE49-F238E27FC236}">
                <a16:creationId xmlns:a16="http://schemas.microsoft.com/office/drawing/2014/main" id="{2DA09E42-BD34-DC4A-A5D8-B147995DF877}"/>
              </a:ext>
            </a:extLst>
          </p:cNvPr>
          <p:cNvSpPr>
            <a:spLocks noGrp="1"/>
          </p:cNvSpPr>
          <p:nvPr>
            <p:ph type="sldNum" sz="quarter" idx="12"/>
          </p:nvPr>
        </p:nvSpPr>
        <p:spPr/>
        <p:txBody>
          <a:bodyPr/>
          <a:lstStyle/>
          <a:p>
            <a:fld id="{0D3EA2A3-9E4C-0E40-A1FD-275CDDA6F426}" type="slidenum">
              <a:rPr lang="en-US" smtClean="0"/>
              <a:t>14</a:t>
            </a:fld>
            <a:endParaRPr lang="en-US"/>
          </a:p>
        </p:txBody>
      </p:sp>
      <p:pic>
        <p:nvPicPr>
          <p:cNvPr id="7" name="Picture 6">
            <a:extLst>
              <a:ext uri="{FF2B5EF4-FFF2-40B4-BE49-F238E27FC236}">
                <a16:creationId xmlns:a16="http://schemas.microsoft.com/office/drawing/2014/main" id="{C398CEDC-0D1D-A54F-9A0C-E8FB1F9B4F14}"/>
              </a:ext>
            </a:extLst>
          </p:cNvPr>
          <p:cNvPicPr>
            <a:picLocks noChangeAspect="1"/>
          </p:cNvPicPr>
          <p:nvPr/>
        </p:nvPicPr>
        <p:blipFill>
          <a:blip r:embed="rId2"/>
          <a:stretch>
            <a:fillRect/>
          </a:stretch>
        </p:blipFill>
        <p:spPr>
          <a:xfrm>
            <a:off x="6601715" y="2109641"/>
            <a:ext cx="3738758" cy="3975388"/>
          </a:xfrm>
          <a:prstGeom prst="rect">
            <a:avLst/>
          </a:prstGeom>
        </p:spPr>
      </p:pic>
    </p:spTree>
    <p:extLst>
      <p:ext uri="{BB962C8B-B14F-4D97-AF65-F5344CB8AC3E}">
        <p14:creationId xmlns:p14="http://schemas.microsoft.com/office/powerpoint/2010/main" val="468026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21726-C8B8-B542-9807-E903D60C5ABC}"/>
              </a:ext>
            </a:extLst>
          </p:cNvPr>
          <p:cNvSpPr>
            <a:spLocks noGrp="1"/>
          </p:cNvSpPr>
          <p:nvPr>
            <p:ph type="title"/>
          </p:nvPr>
        </p:nvSpPr>
        <p:spPr>
          <a:xfrm>
            <a:off x="235772" y="0"/>
            <a:ext cx="10515600" cy="1325563"/>
          </a:xfrm>
        </p:spPr>
        <p:txBody>
          <a:bodyPr/>
          <a:lstStyle/>
          <a:p>
            <a:r>
              <a:rPr lang="en-US" dirty="0"/>
              <a:t>Model implementation</a:t>
            </a:r>
          </a:p>
        </p:txBody>
      </p:sp>
      <p:sp>
        <p:nvSpPr>
          <p:cNvPr id="3" name="Content Placeholder 2">
            <a:extLst>
              <a:ext uri="{FF2B5EF4-FFF2-40B4-BE49-F238E27FC236}">
                <a16:creationId xmlns:a16="http://schemas.microsoft.com/office/drawing/2014/main" id="{73FD148B-0E0E-0743-8F78-D175BA95AE90}"/>
              </a:ext>
            </a:extLst>
          </p:cNvPr>
          <p:cNvSpPr>
            <a:spLocks noGrp="1"/>
          </p:cNvSpPr>
          <p:nvPr>
            <p:ph idx="1"/>
          </p:nvPr>
        </p:nvSpPr>
        <p:spPr>
          <a:xfrm>
            <a:off x="483198" y="1253331"/>
            <a:ext cx="10515600" cy="4351338"/>
          </a:xfrm>
        </p:spPr>
        <p:txBody>
          <a:bodyPr/>
          <a:lstStyle/>
          <a:p>
            <a:pPr>
              <a:buFont typeface="Wingdings" pitchFamily="2" charset="2"/>
              <a:buChar char="Ø"/>
            </a:pPr>
            <a:r>
              <a:rPr lang="en-US" dirty="0"/>
              <a:t>One soil column per grid cell?</a:t>
            </a:r>
          </a:p>
          <a:p>
            <a:pPr>
              <a:buFont typeface="Wingdings" pitchFamily="2" charset="2"/>
              <a:buChar char="Ø"/>
            </a:pPr>
            <a:r>
              <a:rPr lang="en-US" dirty="0"/>
              <a:t>OR soil hydrology budget for each PFTs or groups of PFTs?</a:t>
            </a:r>
          </a:p>
          <a:p>
            <a:pPr>
              <a:buFont typeface="Wingdings" pitchFamily="2" charset="2"/>
              <a:buChar char="Ø"/>
            </a:pPr>
            <a:r>
              <a:rPr lang="en-US" dirty="0"/>
              <a:t>In ORCHIDEE: groups of PFTs</a:t>
            </a:r>
          </a:p>
          <a:p>
            <a:pPr>
              <a:buFont typeface="Wingdings" pitchFamily="2" charset="2"/>
              <a:buChar char="Ø"/>
            </a:pPr>
            <a:endParaRPr lang="en-US" dirty="0"/>
          </a:p>
        </p:txBody>
      </p:sp>
      <p:sp>
        <p:nvSpPr>
          <p:cNvPr id="4" name="Slide Number Placeholder 3">
            <a:extLst>
              <a:ext uri="{FF2B5EF4-FFF2-40B4-BE49-F238E27FC236}">
                <a16:creationId xmlns:a16="http://schemas.microsoft.com/office/drawing/2014/main" id="{6F129A42-9D59-2848-AC63-3B0AB68E6D15}"/>
              </a:ext>
            </a:extLst>
          </p:cNvPr>
          <p:cNvSpPr>
            <a:spLocks noGrp="1"/>
          </p:cNvSpPr>
          <p:nvPr>
            <p:ph type="sldNum" sz="quarter" idx="12"/>
          </p:nvPr>
        </p:nvSpPr>
        <p:spPr/>
        <p:txBody>
          <a:bodyPr/>
          <a:lstStyle/>
          <a:p>
            <a:fld id="{0D3EA2A3-9E4C-0E40-A1FD-275CDDA6F426}" type="slidenum">
              <a:rPr lang="en-US" smtClean="0"/>
              <a:t>15</a:t>
            </a:fld>
            <a:endParaRPr lang="en-US"/>
          </a:p>
        </p:txBody>
      </p:sp>
      <p:pic>
        <p:nvPicPr>
          <p:cNvPr id="9" name="Picture 8">
            <a:extLst>
              <a:ext uri="{FF2B5EF4-FFF2-40B4-BE49-F238E27FC236}">
                <a16:creationId xmlns:a16="http://schemas.microsoft.com/office/drawing/2014/main" id="{2E3590D0-D50F-174D-84A5-44F3167CD5C6}"/>
              </a:ext>
            </a:extLst>
          </p:cNvPr>
          <p:cNvPicPr>
            <a:picLocks noChangeAspect="1"/>
          </p:cNvPicPr>
          <p:nvPr/>
        </p:nvPicPr>
        <p:blipFill>
          <a:blip r:embed="rId2"/>
          <a:stretch>
            <a:fillRect/>
          </a:stretch>
        </p:blipFill>
        <p:spPr>
          <a:xfrm>
            <a:off x="3704816" y="2940479"/>
            <a:ext cx="3577512" cy="3598433"/>
          </a:xfrm>
          <a:prstGeom prst="rect">
            <a:avLst/>
          </a:prstGeom>
        </p:spPr>
      </p:pic>
      <p:sp>
        <p:nvSpPr>
          <p:cNvPr id="10" name="TextBox 9">
            <a:extLst>
              <a:ext uri="{FF2B5EF4-FFF2-40B4-BE49-F238E27FC236}">
                <a16:creationId xmlns:a16="http://schemas.microsoft.com/office/drawing/2014/main" id="{8DDF5091-F054-2944-8B7D-9C8AFDBDED4C}"/>
              </a:ext>
            </a:extLst>
          </p:cNvPr>
          <p:cNvSpPr txBox="1"/>
          <p:nvPr/>
        </p:nvSpPr>
        <p:spPr>
          <a:xfrm>
            <a:off x="5977666" y="3883511"/>
            <a:ext cx="735106" cy="369332"/>
          </a:xfrm>
          <a:prstGeom prst="rect">
            <a:avLst/>
          </a:prstGeom>
          <a:solidFill>
            <a:schemeClr val="bg1"/>
          </a:solidFill>
        </p:spPr>
        <p:txBody>
          <a:bodyPr wrap="square" rtlCol="0">
            <a:spAutoFit/>
          </a:bodyPr>
          <a:lstStyle/>
          <a:p>
            <a:r>
              <a:rPr lang="en-US" dirty="0"/>
              <a:t>Crops</a:t>
            </a:r>
          </a:p>
        </p:txBody>
      </p:sp>
      <p:sp>
        <p:nvSpPr>
          <p:cNvPr id="11" name="TextBox 10">
            <a:extLst>
              <a:ext uri="{FF2B5EF4-FFF2-40B4-BE49-F238E27FC236}">
                <a16:creationId xmlns:a16="http://schemas.microsoft.com/office/drawing/2014/main" id="{19A967C5-B338-2546-BFE6-DC86DAAC890F}"/>
              </a:ext>
            </a:extLst>
          </p:cNvPr>
          <p:cNvSpPr txBox="1"/>
          <p:nvPr/>
        </p:nvSpPr>
        <p:spPr>
          <a:xfrm>
            <a:off x="5884433" y="5726584"/>
            <a:ext cx="946673" cy="369332"/>
          </a:xfrm>
          <a:prstGeom prst="rect">
            <a:avLst/>
          </a:prstGeom>
          <a:solidFill>
            <a:schemeClr val="bg1"/>
          </a:solidFill>
        </p:spPr>
        <p:txBody>
          <a:bodyPr wrap="square" rtlCol="0">
            <a:spAutoFit/>
          </a:bodyPr>
          <a:lstStyle/>
          <a:p>
            <a:r>
              <a:rPr lang="en-US" dirty="0"/>
              <a:t>Forests</a:t>
            </a:r>
          </a:p>
        </p:txBody>
      </p:sp>
      <p:sp>
        <p:nvSpPr>
          <p:cNvPr id="12" name="TextBox 11">
            <a:extLst>
              <a:ext uri="{FF2B5EF4-FFF2-40B4-BE49-F238E27FC236}">
                <a16:creationId xmlns:a16="http://schemas.microsoft.com/office/drawing/2014/main" id="{2EE315AF-E58A-4944-B711-C877FAF206AC}"/>
              </a:ext>
            </a:extLst>
          </p:cNvPr>
          <p:cNvSpPr txBox="1"/>
          <p:nvPr/>
        </p:nvSpPr>
        <p:spPr>
          <a:xfrm>
            <a:off x="4238512" y="5795843"/>
            <a:ext cx="946673" cy="369332"/>
          </a:xfrm>
          <a:prstGeom prst="rect">
            <a:avLst/>
          </a:prstGeom>
          <a:solidFill>
            <a:schemeClr val="bg1"/>
          </a:solidFill>
        </p:spPr>
        <p:txBody>
          <a:bodyPr wrap="square" rtlCol="0">
            <a:spAutoFit/>
          </a:bodyPr>
          <a:lstStyle/>
          <a:p>
            <a:r>
              <a:rPr lang="en-US" dirty="0"/>
              <a:t>Grasses</a:t>
            </a:r>
          </a:p>
        </p:txBody>
      </p:sp>
    </p:spTree>
    <p:extLst>
      <p:ext uri="{BB962C8B-B14F-4D97-AF65-F5344CB8AC3E}">
        <p14:creationId xmlns:p14="http://schemas.microsoft.com/office/powerpoint/2010/main" val="312350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D4943-B482-234D-B526-2DA541DAAE79}"/>
              </a:ext>
            </a:extLst>
          </p:cNvPr>
          <p:cNvSpPr>
            <a:spLocks noGrp="1"/>
          </p:cNvSpPr>
          <p:nvPr>
            <p:ph type="title"/>
          </p:nvPr>
        </p:nvSpPr>
        <p:spPr>
          <a:xfrm>
            <a:off x="399789" y="18255"/>
            <a:ext cx="10515600" cy="1325563"/>
          </a:xfrm>
        </p:spPr>
        <p:txBody>
          <a:bodyPr>
            <a:normAutofit/>
          </a:bodyPr>
          <a:lstStyle/>
          <a:p>
            <a:r>
              <a:rPr lang="en-US" sz="3600" dirty="0"/>
              <a:t>Associated processes that changed due to increased hydrology model complexity</a:t>
            </a:r>
          </a:p>
        </p:txBody>
      </p:sp>
      <p:sp>
        <p:nvSpPr>
          <p:cNvPr id="3" name="Content Placeholder 2">
            <a:extLst>
              <a:ext uri="{FF2B5EF4-FFF2-40B4-BE49-F238E27FC236}">
                <a16:creationId xmlns:a16="http://schemas.microsoft.com/office/drawing/2014/main" id="{960ED9CC-31ED-8F4A-BB26-2AC6D262D78A}"/>
              </a:ext>
            </a:extLst>
          </p:cNvPr>
          <p:cNvSpPr>
            <a:spLocks noGrp="1"/>
          </p:cNvSpPr>
          <p:nvPr>
            <p:ph idx="1"/>
          </p:nvPr>
        </p:nvSpPr>
        <p:spPr>
          <a:xfrm>
            <a:off x="583557" y="1674415"/>
            <a:ext cx="4775522" cy="4351338"/>
          </a:xfrm>
        </p:spPr>
        <p:txBody>
          <a:bodyPr>
            <a:normAutofit fontScale="92500" lnSpcReduction="10000"/>
          </a:bodyPr>
          <a:lstStyle/>
          <a:p>
            <a:pPr>
              <a:spcBef>
                <a:spcPts val="1200"/>
              </a:spcBef>
              <a:spcAft>
                <a:spcPts val="600"/>
              </a:spcAft>
            </a:pPr>
            <a:r>
              <a:rPr lang="en-US" dirty="0"/>
              <a:t>In ORCHIDEE for example:</a:t>
            </a:r>
          </a:p>
          <a:p>
            <a:pPr lvl="1">
              <a:spcBef>
                <a:spcPts val="1200"/>
              </a:spcBef>
              <a:spcAft>
                <a:spcPts val="600"/>
              </a:spcAft>
            </a:pPr>
            <a:r>
              <a:rPr lang="en-US" dirty="0"/>
              <a:t>Partitioning of precipitation that infiltrates into soil vs runoff calculated as a function of </a:t>
            </a:r>
            <a:r>
              <a:rPr lang="en-US" i="1" dirty="0"/>
              <a:t>K (therefore, dependent on soil saturation and soil texture)</a:t>
            </a:r>
          </a:p>
          <a:p>
            <a:pPr lvl="1">
              <a:spcBef>
                <a:spcPts val="1200"/>
              </a:spcBef>
              <a:spcAft>
                <a:spcPts val="600"/>
              </a:spcAft>
            </a:pPr>
            <a:r>
              <a:rPr lang="en-US" dirty="0"/>
              <a:t>Free drainage allowed at bottom of soil</a:t>
            </a:r>
          </a:p>
          <a:p>
            <a:pPr lvl="1">
              <a:spcBef>
                <a:spcPts val="1200"/>
              </a:spcBef>
              <a:spcAft>
                <a:spcPts val="600"/>
              </a:spcAft>
            </a:pPr>
            <a:r>
              <a:rPr lang="en-US" dirty="0"/>
              <a:t>Parameters such as field capacity, wilting point, </a:t>
            </a:r>
            <a:r>
              <a:rPr lang="en-US" dirty="0" err="1"/>
              <a:t>etc</a:t>
            </a:r>
            <a:r>
              <a:rPr lang="en-US" dirty="0"/>
              <a:t> dependent on soil texture (in addition to Van </a:t>
            </a:r>
            <a:r>
              <a:rPr lang="en-US" dirty="0" err="1"/>
              <a:t>Genuchten</a:t>
            </a:r>
            <a:r>
              <a:rPr lang="en-US" dirty="0"/>
              <a:t> parameters)</a:t>
            </a:r>
          </a:p>
        </p:txBody>
      </p:sp>
      <p:sp>
        <p:nvSpPr>
          <p:cNvPr id="4" name="Slide Number Placeholder 3">
            <a:extLst>
              <a:ext uri="{FF2B5EF4-FFF2-40B4-BE49-F238E27FC236}">
                <a16:creationId xmlns:a16="http://schemas.microsoft.com/office/drawing/2014/main" id="{817B784A-845C-5D42-B9C5-564D3E41C014}"/>
              </a:ext>
            </a:extLst>
          </p:cNvPr>
          <p:cNvSpPr>
            <a:spLocks noGrp="1"/>
          </p:cNvSpPr>
          <p:nvPr>
            <p:ph type="sldNum" sz="quarter" idx="12"/>
          </p:nvPr>
        </p:nvSpPr>
        <p:spPr/>
        <p:txBody>
          <a:bodyPr/>
          <a:lstStyle/>
          <a:p>
            <a:fld id="{0D3EA2A3-9E4C-0E40-A1FD-275CDDA6F426}" type="slidenum">
              <a:rPr lang="en-US" smtClean="0"/>
              <a:t>16</a:t>
            </a:fld>
            <a:endParaRPr lang="en-US"/>
          </a:p>
        </p:txBody>
      </p:sp>
      <p:pic>
        <p:nvPicPr>
          <p:cNvPr id="5" name="Picture 4">
            <a:extLst>
              <a:ext uri="{FF2B5EF4-FFF2-40B4-BE49-F238E27FC236}">
                <a16:creationId xmlns:a16="http://schemas.microsoft.com/office/drawing/2014/main" id="{71D376C3-C691-AC45-B4EE-AC69A8093A6D}"/>
              </a:ext>
            </a:extLst>
          </p:cNvPr>
          <p:cNvPicPr>
            <a:picLocks noChangeAspect="1"/>
          </p:cNvPicPr>
          <p:nvPr/>
        </p:nvPicPr>
        <p:blipFill rotWithShape="1">
          <a:blip r:embed="rId3"/>
          <a:srcRect l="52356"/>
          <a:stretch/>
        </p:blipFill>
        <p:spPr>
          <a:xfrm>
            <a:off x="6096000" y="948648"/>
            <a:ext cx="4098497" cy="5772827"/>
          </a:xfrm>
          <a:prstGeom prst="rect">
            <a:avLst/>
          </a:prstGeom>
        </p:spPr>
      </p:pic>
    </p:spTree>
    <p:extLst>
      <p:ext uri="{BB962C8B-B14F-4D97-AF65-F5344CB8AC3E}">
        <p14:creationId xmlns:p14="http://schemas.microsoft.com/office/powerpoint/2010/main" val="2936652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0BE0-DF49-C64F-BF9F-746F9AB5F1E5}"/>
              </a:ext>
            </a:extLst>
          </p:cNvPr>
          <p:cNvSpPr>
            <a:spLocks noGrp="1"/>
          </p:cNvSpPr>
          <p:nvPr>
            <p:ph type="title"/>
          </p:nvPr>
        </p:nvSpPr>
        <p:spPr>
          <a:xfrm>
            <a:off x="354106" y="0"/>
            <a:ext cx="10515600" cy="1325563"/>
          </a:xfrm>
        </p:spPr>
        <p:txBody>
          <a:bodyPr>
            <a:normAutofit/>
          </a:bodyPr>
          <a:lstStyle/>
          <a:p>
            <a:r>
              <a:rPr lang="en-US" sz="3600" dirty="0"/>
              <a:t>Spatial heterogeneity and Lateral flows: How can we account for hillslope soil moisture heterogeneity?</a:t>
            </a:r>
            <a:r>
              <a:rPr lang="en-US" sz="3600" dirty="0">
                <a:solidFill>
                  <a:srgbClr val="FF0000"/>
                </a:solidFill>
              </a:rPr>
              <a:t>*</a:t>
            </a:r>
          </a:p>
        </p:txBody>
      </p:sp>
      <p:sp>
        <p:nvSpPr>
          <p:cNvPr id="4" name="Slide Number Placeholder 3">
            <a:extLst>
              <a:ext uri="{FF2B5EF4-FFF2-40B4-BE49-F238E27FC236}">
                <a16:creationId xmlns:a16="http://schemas.microsoft.com/office/drawing/2014/main" id="{99EF517C-CEC9-FA41-A60D-230419B6C328}"/>
              </a:ext>
            </a:extLst>
          </p:cNvPr>
          <p:cNvSpPr>
            <a:spLocks noGrp="1"/>
          </p:cNvSpPr>
          <p:nvPr>
            <p:ph type="sldNum" sz="quarter" idx="12"/>
          </p:nvPr>
        </p:nvSpPr>
        <p:spPr/>
        <p:txBody>
          <a:bodyPr/>
          <a:lstStyle/>
          <a:p>
            <a:fld id="{0D3EA2A3-9E4C-0E40-A1FD-275CDDA6F426}" type="slidenum">
              <a:rPr lang="en-US" smtClean="0"/>
              <a:t>17</a:t>
            </a:fld>
            <a:endParaRPr lang="en-US"/>
          </a:p>
        </p:txBody>
      </p:sp>
      <p:pic>
        <p:nvPicPr>
          <p:cNvPr id="8" name="Picture 7">
            <a:extLst>
              <a:ext uri="{FF2B5EF4-FFF2-40B4-BE49-F238E27FC236}">
                <a16:creationId xmlns:a16="http://schemas.microsoft.com/office/drawing/2014/main" id="{43B99E14-3B41-204F-A53C-A9725D5F63D8}"/>
              </a:ext>
            </a:extLst>
          </p:cNvPr>
          <p:cNvPicPr>
            <a:picLocks noChangeAspect="1"/>
          </p:cNvPicPr>
          <p:nvPr/>
        </p:nvPicPr>
        <p:blipFill>
          <a:blip r:embed="rId2"/>
          <a:stretch>
            <a:fillRect/>
          </a:stretch>
        </p:blipFill>
        <p:spPr>
          <a:xfrm>
            <a:off x="1927653" y="1328526"/>
            <a:ext cx="7958095" cy="5210386"/>
          </a:xfrm>
          <a:prstGeom prst="rect">
            <a:avLst/>
          </a:prstGeom>
        </p:spPr>
      </p:pic>
      <p:sp>
        <p:nvSpPr>
          <p:cNvPr id="9" name="TextBox 8">
            <a:extLst>
              <a:ext uri="{FF2B5EF4-FFF2-40B4-BE49-F238E27FC236}">
                <a16:creationId xmlns:a16="http://schemas.microsoft.com/office/drawing/2014/main" id="{69B66E77-C1DC-0A4D-AF31-190B9B02893C}"/>
              </a:ext>
            </a:extLst>
          </p:cNvPr>
          <p:cNvSpPr txBox="1"/>
          <p:nvPr/>
        </p:nvSpPr>
        <p:spPr>
          <a:xfrm>
            <a:off x="9489989" y="6445528"/>
            <a:ext cx="1379717" cy="369332"/>
          </a:xfrm>
          <a:prstGeom prst="rect">
            <a:avLst/>
          </a:prstGeom>
          <a:noFill/>
        </p:spPr>
        <p:txBody>
          <a:bodyPr wrap="square" rtlCol="0">
            <a:spAutoFit/>
          </a:bodyPr>
          <a:lstStyle/>
          <a:p>
            <a:r>
              <a:rPr lang="en-US" i="1" dirty="0" err="1"/>
              <a:t>Ducharne</a:t>
            </a:r>
            <a:r>
              <a:rPr lang="en-US" i="1" dirty="0"/>
              <a:t>, A</a:t>
            </a:r>
          </a:p>
        </p:txBody>
      </p:sp>
    </p:spTree>
    <p:extLst>
      <p:ext uri="{BB962C8B-B14F-4D97-AF65-F5344CB8AC3E}">
        <p14:creationId xmlns:p14="http://schemas.microsoft.com/office/powerpoint/2010/main" val="1128808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0BE0-DF49-C64F-BF9F-746F9AB5F1E5}"/>
              </a:ext>
            </a:extLst>
          </p:cNvPr>
          <p:cNvSpPr>
            <a:spLocks noGrp="1"/>
          </p:cNvSpPr>
          <p:nvPr>
            <p:ph type="title"/>
          </p:nvPr>
        </p:nvSpPr>
        <p:spPr>
          <a:xfrm>
            <a:off x="354106" y="0"/>
            <a:ext cx="10515600" cy="1325563"/>
          </a:xfrm>
        </p:spPr>
        <p:txBody>
          <a:bodyPr>
            <a:normAutofit/>
          </a:bodyPr>
          <a:lstStyle/>
          <a:p>
            <a:r>
              <a:rPr lang="en-US" sz="3600" dirty="0"/>
              <a:t>Spatial heterogeneity and Lateral flows</a:t>
            </a:r>
            <a:r>
              <a:rPr lang="en-US" sz="3600" dirty="0">
                <a:solidFill>
                  <a:srgbClr val="FF0000"/>
                </a:solidFill>
              </a:rPr>
              <a:t>*</a:t>
            </a:r>
          </a:p>
        </p:txBody>
      </p:sp>
      <p:sp>
        <p:nvSpPr>
          <p:cNvPr id="3" name="Content Placeholder 2">
            <a:extLst>
              <a:ext uri="{FF2B5EF4-FFF2-40B4-BE49-F238E27FC236}">
                <a16:creationId xmlns:a16="http://schemas.microsoft.com/office/drawing/2014/main" id="{E0D7DBD9-BC1B-8546-9808-AE6FBB4B2B4F}"/>
              </a:ext>
            </a:extLst>
          </p:cNvPr>
          <p:cNvSpPr>
            <a:spLocks noGrp="1"/>
          </p:cNvSpPr>
          <p:nvPr>
            <p:ph idx="1"/>
          </p:nvPr>
        </p:nvSpPr>
        <p:spPr>
          <a:xfrm>
            <a:off x="379309" y="1175201"/>
            <a:ext cx="6318053" cy="5246323"/>
          </a:xfrm>
        </p:spPr>
        <p:txBody>
          <a:bodyPr>
            <a:normAutofit lnSpcReduction="10000"/>
          </a:bodyPr>
          <a:lstStyle/>
          <a:p>
            <a:r>
              <a:rPr lang="en-US" sz="2400" dirty="0"/>
              <a:t>Sub-grid heterogeneity of surface properties (soil texture, vegetation type, open vs closed canopy, sunlit vs shaded leaves) </a:t>
            </a:r>
            <a:r>
              <a:rPr lang="en-US" sz="2400" dirty="0">
                <a:sym typeface="Wingdings" pitchFamily="2" charset="2"/>
              </a:rPr>
              <a:t> changes in water/energy fluxes</a:t>
            </a:r>
            <a:endParaRPr lang="en-US" sz="2400" dirty="0"/>
          </a:p>
          <a:p>
            <a:r>
              <a:rPr lang="en-US" sz="2400" dirty="0"/>
              <a:t>Runoff </a:t>
            </a:r>
            <a:r>
              <a:rPr lang="en-US" sz="2400" dirty="0">
                <a:sym typeface="Wingdings" pitchFamily="2" charset="2"/>
              </a:rPr>
              <a:t> </a:t>
            </a:r>
            <a:r>
              <a:rPr lang="en-US" sz="2400" dirty="0"/>
              <a:t>River routing </a:t>
            </a:r>
            <a:r>
              <a:rPr lang="en-US" sz="2400" dirty="0">
                <a:sym typeface="Wingdings" pitchFamily="2" charset="2"/>
              </a:rPr>
              <a:t>Flooding based on topography (e.g. TOPMODEL watershed model)</a:t>
            </a:r>
          </a:p>
          <a:p>
            <a:endParaRPr lang="en-US" sz="2400" dirty="0">
              <a:sym typeface="Wingdings" pitchFamily="2" charset="2"/>
            </a:endParaRPr>
          </a:p>
          <a:p>
            <a:endParaRPr lang="en-US" sz="2400" dirty="0">
              <a:sym typeface="Wingdings" pitchFamily="2" charset="2"/>
            </a:endParaRPr>
          </a:p>
          <a:p>
            <a:r>
              <a:rPr lang="en-US" sz="2400" i="1" dirty="0">
                <a:sym typeface="Wingdings" pitchFamily="2" charset="2"/>
              </a:rPr>
              <a:t>How do you solve these sub-grid issues?</a:t>
            </a:r>
          </a:p>
          <a:p>
            <a:pPr lvl="1"/>
            <a:r>
              <a:rPr lang="en-US" sz="2000" dirty="0">
                <a:sym typeface="Wingdings" pitchFamily="2" charset="2"/>
              </a:rPr>
              <a:t>Finer mesh? </a:t>
            </a:r>
          </a:p>
          <a:p>
            <a:pPr lvl="1"/>
            <a:r>
              <a:rPr lang="en-US" sz="2000" dirty="0">
                <a:sym typeface="Wingdings" pitchFamily="2" charset="2"/>
              </a:rPr>
              <a:t>Tiling of vegetation types/soil texture</a:t>
            </a:r>
          </a:p>
          <a:p>
            <a:pPr lvl="1"/>
            <a:r>
              <a:rPr lang="en-US" sz="2000" dirty="0">
                <a:sym typeface="Wingdings" pitchFamily="2" charset="2"/>
              </a:rPr>
              <a:t>Statistical distributions?</a:t>
            </a:r>
          </a:p>
          <a:p>
            <a:pPr lvl="1"/>
            <a:r>
              <a:rPr lang="en-US" sz="2000" dirty="0">
                <a:sym typeface="Wingdings" pitchFamily="2" charset="2"/>
              </a:rPr>
              <a:t>Stochastic processes?</a:t>
            </a:r>
          </a:p>
          <a:p>
            <a:pPr lvl="1"/>
            <a:r>
              <a:rPr lang="en-US" sz="2000" dirty="0">
                <a:sym typeface="Wingdings" pitchFamily="2" charset="2"/>
              </a:rPr>
              <a:t>Sub-grid tiling based on more than just PFTs (also soil texture, depth, elevation </a:t>
            </a:r>
            <a:r>
              <a:rPr lang="en-US" sz="2000" dirty="0" err="1">
                <a:sym typeface="Wingdings" pitchFamily="2" charset="2"/>
              </a:rPr>
              <a:t>etc</a:t>
            </a:r>
            <a:r>
              <a:rPr lang="en-US" sz="2000" dirty="0">
                <a:sym typeface="Wingdings" pitchFamily="2" charset="2"/>
              </a:rPr>
              <a:t>)</a:t>
            </a:r>
          </a:p>
          <a:p>
            <a:pPr lvl="1"/>
            <a:endParaRPr lang="en-US" sz="2000" dirty="0">
              <a:sym typeface="Wingdings" pitchFamily="2" charset="2"/>
            </a:endParaRPr>
          </a:p>
        </p:txBody>
      </p:sp>
      <p:sp>
        <p:nvSpPr>
          <p:cNvPr id="4" name="Slide Number Placeholder 3">
            <a:extLst>
              <a:ext uri="{FF2B5EF4-FFF2-40B4-BE49-F238E27FC236}">
                <a16:creationId xmlns:a16="http://schemas.microsoft.com/office/drawing/2014/main" id="{99EF517C-CEC9-FA41-A60D-230419B6C328}"/>
              </a:ext>
            </a:extLst>
          </p:cNvPr>
          <p:cNvSpPr>
            <a:spLocks noGrp="1"/>
          </p:cNvSpPr>
          <p:nvPr>
            <p:ph type="sldNum" sz="quarter" idx="12"/>
          </p:nvPr>
        </p:nvSpPr>
        <p:spPr/>
        <p:txBody>
          <a:bodyPr/>
          <a:lstStyle/>
          <a:p>
            <a:fld id="{0D3EA2A3-9E4C-0E40-A1FD-275CDDA6F426}" type="slidenum">
              <a:rPr lang="en-US" smtClean="0"/>
              <a:t>18</a:t>
            </a:fld>
            <a:endParaRPr lang="en-US"/>
          </a:p>
        </p:txBody>
      </p:sp>
      <p:pic>
        <p:nvPicPr>
          <p:cNvPr id="6" name="Picture 5">
            <a:extLst>
              <a:ext uri="{FF2B5EF4-FFF2-40B4-BE49-F238E27FC236}">
                <a16:creationId xmlns:a16="http://schemas.microsoft.com/office/drawing/2014/main" id="{B3F72D4C-16DE-1448-A0FB-79AAD9F77928}"/>
              </a:ext>
            </a:extLst>
          </p:cNvPr>
          <p:cNvPicPr>
            <a:picLocks noChangeAspect="1"/>
          </p:cNvPicPr>
          <p:nvPr/>
        </p:nvPicPr>
        <p:blipFill>
          <a:blip r:embed="rId2"/>
          <a:stretch>
            <a:fillRect/>
          </a:stretch>
        </p:blipFill>
        <p:spPr>
          <a:xfrm>
            <a:off x="8300716" y="136525"/>
            <a:ext cx="3173441" cy="3508718"/>
          </a:xfrm>
          <a:prstGeom prst="rect">
            <a:avLst/>
          </a:prstGeom>
        </p:spPr>
      </p:pic>
      <p:pic>
        <p:nvPicPr>
          <p:cNvPr id="8" name="Picture 7">
            <a:extLst>
              <a:ext uri="{FF2B5EF4-FFF2-40B4-BE49-F238E27FC236}">
                <a16:creationId xmlns:a16="http://schemas.microsoft.com/office/drawing/2014/main" id="{7A81AB08-A83D-8B4E-9175-87CEAF28E8DA}"/>
              </a:ext>
            </a:extLst>
          </p:cNvPr>
          <p:cNvPicPr>
            <a:picLocks noChangeAspect="1"/>
          </p:cNvPicPr>
          <p:nvPr/>
        </p:nvPicPr>
        <p:blipFill>
          <a:blip r:embed="rId3"/>
          <a:stretch>
            <a:fillRect/>
          </a:stretch>
        </p:blipFill>
        <p:spPr>
          <a:xfrm>
            <a:off x="6873769" y="3904134"/>
            <a:ext cx="4151618" cy="2817341"/>
          </a:xfrm>
          <a:prstGeom prst="rect">
            <a:avLst/>
          </a:prstGeom>
        </p:spPr>
      </p:pic>
    </p:spTree>
    <p:extLst>
      <p:ext uri="{BB962C8B-B14F-4D97-AF65-F5344CB8AC3E}">
        <p14:creationId xmlns:p14="http://schemas.microsoft.com/office/powerpoint/2010/main" val="667161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8FBA-6A8F-2647-8027-548516CFC9EE}"/>
              </a:ext>
            </a:extLst>
          </p:cNvPr>
          <p:cNvSpPr>
            <a:spLocks noGrp="1"/>
          </p:cNvSpPr>
          <p:nvPr>
            <p:ph type="title"/>
          </p:nvPr>
        </p:nvSpPr>
        <p:spPr>
          <a:xfrm>
            <a:off x="170935" y="-147680"/>
            <a:ext cx="10515600" cy="1325563"/>
          </a:xfrm>
        </p:spPr>
        <p:txBody>
          <a:bodyPr/>
          <a:lstStyle/>
          <a:p>
            <a:r>
              <a:rPr lang="en-US" dirty="0"/>
              <a:t>River routing in ORCHIDEE</a:t>
            </a:r>
          </a:p>
        </p:txBody>
      </p:sp>
      <p:sp>
        <p:nvSpPr>
          <p:cNvPr id="4" name="Slide Number Placeholder 3">
            <a:extLst>
              <a:ext uri="{FF2B5EF4-FFF2-40B4-BE49-F238E27FC236}">
                <a16:creationId xmlns:a16="http://schemas.microsoft.com/office/drawing/2014/main" id="{BE5840D0-0D52-C445-B33C-19651678A2BE}"/>
              </a:ext>
            </a:extLst>
          </p:cNvPr>
          <p:cNvSpPr>
            <a:spLocks noGrp="1"/>
          </p:cNvSpPr>
          <p:nvPr>
            <p:ph type="sldNum" sz="quarter" idx="12"/>
          </p:nvPr>
        </p:nvSpPr>
        <p:spPr/>
        <p:txBody>
          <a:bodyPr/>
          <a:lstStyle/>
          <a:p>
            <a:fld id="{0D3EA2A3-9E4C-0E40-A1FD-275CDDA6F426}" type="slidenum">
              <a:rPr lang="en-US" smtClean="0"/>
              <a:t>19</a:t>
            </a:fld>
            <a:endParaRPr lang="en-US"/>
          </a:p>
        </p:txBody>
      </p:sp>
      <p:sp>
        <p:nvSpPr>
          <p:cNvPr id="5" name="TextBox 4">
            <a:extLst>
              <a:ext uri="{FF2B5EF4-FFF2-40B4-BE49-F238E27FC236}">
                <a16:creationId xmlns:a16="http://schemas.microsoft.com/office/drawing/2014/main" id="{227DB449-B35F-AD47-A38E-072F760107CE}"/>
              </a:ext>
            </a:extLst>
          </p:cNvPr>
          <p:cNvSpPr txBox="1"/>
          <p:nvPr/>
        </p:nvSpPr>
        <p:spPr>
          <a:xfrm>
            <a:off x="8007178" y="6488668"/>
            <a:ext cx="2829698" cy="369332"/>
          </a:xfrm>
          <a:prstGeom prst="rect">
            <a:avLst/>
          </a:prstGeom>
          <a:noFill/>
        </p:spPr>
        <p:txBody>
          <a:bodyPr wrap="square" rtlCol="0">
            <a:spAutoFit/>
          </a:bodyPr>
          <a:lstStyle/>
          <a:p>
            <a:r>
              <a:rPr lang="en-US" i="1" dirty="0" err="1"/>
              <a:t>Ducharne</a:t>
            </a:r>
            <a:r>
              <a:rPr lang="en-US" i="1" dirty="0"/>
              <a:t> et al. in prep.</a:t>
            </a:r>
          </a:p>
        </p:txBody>
      </p:sp>
      <p:pic>
        <p:nvPicPr>
          <p:cNvPr id="7" name="Picture 6">
            <a:extLst>
              <a:ext uri="{FF2B5EF4-FFF2-40B4-BE49-F238E27FC236}">
                <a16:creationId xmlns:a16="http://schemas.microsoft.com/office/drawing/2014/main" id="{D50C2E32-B88D-5642-9D7C-50EC49780265}"/>
              </a:ext>
            </a:extLst>
          </p:cNvPr>
          <p:cNvPicPr>
            <a:picLocks noChangeAspect="1"/>
          </p:cNvPicPr>
          <p:nvPr/>
        </p:nvPicPr>
        <p:blipFill>
          <a:blip r:embed="rId2"/>
          <a:stretch>
            <a:fillRect/>
          </a:stretch>
        </p:blipFill>
        <p:spPr>
          <a:xfrm>
            <a:off x="2317750" y="948809"/>
            <a:ext cx="7556500" cy="5473700"/>
          </a:xfrm>
          <a:prstGeom prst="rect">
            <a:avLst/>
          </a:prstGeom>
        </p:spPr>
      </p:pic>
    </p:spTree>
    <p:extLst>
      <p:ext uri="{BB962C8B-B14F-4D97-AF65-F5344CB8AC3E}">
        <p14:creationId xmlns:p14="http://schemas.microsoft.com/office/powerpoint/2010/main" val="4212779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F88F-AC0B-0B42-B2F3-CA1D351A8A43}"/>
              </a:ext>
            </a:extLst>
          </p:cNvPr>
          <p:cNvSpPr>
            <a:spLocks noGrp="1"/>
          </p:cNvSpPr>
          <p:nvPr>
            <p:ph type="title"/>
          </p:nvPr>
        </p:nvSpPr>
        <p:spPr>
          <a:xfrm>
            <a:off x="521747" y="0"/>
            <a:ext cx="10515600" cy="1325563"/>
          </a:xfrm>
        </p:spPr>
        <p:txBody>
          <a:bodyPr/>
          <a:lstStyle/>
          <a:p>
            <a:r>
              <a:rPr lang="en-US" dirty="0"/>
              <a:t>Overview</a:t>
            </a:r>
          </a:p>
        </p:txBody>
      </p:sp>
      <p:sp>
        <p:nvSpPr>
          <p:cNvPr id="3" name="Content Placeholder 2">
            <a:extLst>
              <a:ext uri="{FF2B5EF4-FFF2-40B4-BE49-F238E27FC236}">
                <a16:creationId xmlns:a16="http://schemas.microsoft.com/office/drawing/2014/main" id="{D945CFA9-9444-7C42-9699-8A59FF4DC941}"/>
              </a:ext>
            </a:extLst>
          </p:cNvPr>
          <p:cNvSpPr>
            <a:spLocks noGrp="1"/>
          </p:cNvSpPr>
          <p:nvPr>
            <p:ph idx="1"/>
          </p:nvPr>
        </p:nvSpPr>
        <p:spPr>
          <a:xfrm>
            <a:off x="868233" y="1253331"/>
            <a:ext cx="5594873" cy="4351338"/>
          </a:xfrm>
        </p:spPr>
        <p:txBody>
          <a:bodyPr>
            <a:normAutofit fontScale="92500" lnSpcReduction="10000"/>
          </a:bodyPr>
          <a:lstStyle/>
          <a:p>
            <a:r>
              <a:rPr lang="en-US" dirty="0"/>
              <a:t>How hydrology models have changed over time</a:t>
            </a:r>
          </a:p>
          <a:p>
            <a:r>
              <a:rPr lang="en-US" dirty="0"/>
              <a:t>Soil moisture</a:t>
            </a:r>
          </a:p>
          <a:p>
            <a:r>
              <a:rPr lang="en-US" dirty="0"/>
              <a:t>Lateral flows (briefly)</a:t>
            </a:r>
          </a:p>
          <a:p>
            <a:r>
              <a:rPr lang="en-US" dirty="0"/>
              <a:t>Snow (briefly)</a:t>
            </a:r>
          </a:p>
          <a:p>
            <a:r>
              <a:rPr lang="en-US" dirty="0"/>
              <a:t>Plant hydraulics (briefly)</a:t>
            </a:r>
          </a:p>
          <a:p>
            <a:r>
              <a:rPr lang="en-US" dirty="0"/>
              <a:t>How hydrology connects with other processes in models</a:t>
            </a:r>
          </a:p>
          <a:p>
            <a:r>
              <a:rPr lang="en-US" dirty="0"/>
              <a:t>Remaining limitations</a:t>
            </a:r>
          </a:p>
          <a:p>
            <a:r>
              <a:rPr lang="en-US" dirty="0"/>
              <a:t>Model evaluation</a:t>
            </a:r>
          </a:p>
        </p:txBody>
      </p:sp>
      <p:sp>
        <p:nvSpPr>
          <p:cNvPr id="4" name="Slide Number Placeholder 3">
            <a:extLst>
              <a:ext uri="{FF2B5EF4-FFF2-40B4-BE49-F238E27FC236}">
                <a16:creationId xmlns:a16="http://schemas.microsoft.com/office/drawing/2014/main" id="{9C0568CA-AF4C-B147-9E68-E8E71EBE299B}"/>
              </a:ext>
            </a:extLst>
          </p:cNvPr>
          <p:cNvSpPr>
            <a:spLocks noGrp="1"/>
          </p:cNvSpPr>
          <p:nvPr>
            <p:ph type="sldNum" sz="quarter" idx="12"/>
          </p:nvPr>
        </p:nvSpPr>
        <p:spPr/>
        <p:txBody>
          <a:bodyPr/>
          <a:lstStyle/>
          <a:p>
            <a:fld id="{0D3EA2A3-9E4C-0E40-A1FD-275CDDA6F426}" type="slidenum">
              <a:rPr lang="en-US" smtClean="0"/>
              <a:t>2</a:t>
            </a:fld>
            <a:endParaRPr lang="en-US"/>
          </a:p>
        </p:txBody>
      </p:sp>
      <p:pic>
        <p:nvPicPr>
          <p:cNvPr id="8" name="Picture 7">
            <a:extLst>
              <a:ext uri="{FF2B5EF4-FFF2-40B4-BE49-F238E27FC236}">
                <a16:creationId xmlns:a16="http://schemas.microsoft.com/office/drawing/2014/main" id="{21F6E438-4FD5-F643-8F5B-1EC6A1147B3E}"/>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0"/>
                    </a14:imgEffect>
                    <a14:imgEffect>
                      <a14:brightnessContrast bright="20000" contrast="-20000"/>
                    </a14:imgEffect>
                  </a14:imgLayer>
                </a14:imgProps>
              </a:ext>
            </a:extLst>
          </a:blip>
          <a:srcRect l="5521" t="11138" r="12283" b="1991"/>
          <a:stretch/>
        </p:blipFill>
        <p:spPr>
          <a:xfrm>
            <a:off x="6809591" y="666973"/>
            <a:ext cx="4227756" cy="5957683"/>
          </a:xfrm>
          <a:prstGeom prst="rect">
            <a:avLst/>
          </a:prstGeom>
        </p:spPr>
      </p:pic>
      <p:sp>
        <p:nvSpPr>
          <p:cNvPr id="9" name="TextBox 8">
            <a:extLst>
              <a:ext uri="{FF2B5EF4-FFF2-40B4-BE49-F238E27FC236}">
                <a16:creationId xmlns:a16="http://schemas.microsoft.com/office/drawing/2014/main" id="{63E9C9E6-A9D7-D341-A2EE-B3FB4E9575D6}"/>
              </a:ext>
            </a:extLst>
          </p:cNvPr>
          <p:cNvSpPr txBox="1"/>
          <p:nvPr/>
        </p:nvSpPr>
        <p:spPr>
          <a:xfrm>
            <a:off x="9710717" y="336681"/>
            <a:ext cx="2653259" cy="369332"/>
          </a:xfrm>
          <a:prstGeom prst="rect">
            <a:avLst/>
          </a:prstGeom>
          <a:noFill/>
        </p:spPr>
        <p:txBody>
          <a:bodyPr wrap="square" rtlCol="0">
            <a:spAutoFit/>
          </a:bodyPr>
          <a:lstStyle/>
          <a:p>
            <a:r>
              <a:rPr lang="en-US" i="1" dirty="0" err="1"/>
              <a:t>Bonan</a:t>
            </a:r>
            <a:r>
              <a:rPr lang="en-US" i="1" dirty="0"/>
              <a:t> (2019) Fig. 8.1</a:t>
            </a:r>
          </a:p>
        </p:txBody>
      </p:sp>
      <p:sp>
        <p:nvSpPr>
          <p:cNvPr id="10" name="TextBox 9">
            <a:extLst>
              <a:ext uri="{FF2B5EF4-FFF2-40B4-BE49-F238E27FC236}">
                <a16:creationId xmlns:a16="http://schemas.microsoft.com/office/drawing/2014/main" id="{E6D8D815-094F-9D4B-802C-51A40926F2E5}"/>
              </a:ext>
            </a:extLst>
          </p:cNvPr>
          <p:cNvSpPr txBox="1"/>
          <p:nvPr/>
        </p:nvSpPr>
        <p:spPr>
          <a:xfrm>
            <a:off x="2121730" y="5894685"/>
            <a:ext cx="4188941" cy="923330"/>
          </a:xfrm>
          <a:prstGeom prst="rect">
            <a:avLst/>
          </a:prstGeom>
          <a:noFill/>
        </p:spPr>
        <p:txBody>
          <a:bodyPr wrap="square" rtlCol="0">
            <a:spAutoFit/>
          </a:bodyPr>
          <a:lstStyle/>
          <a:p>
            <a:r>
              <a:rPr lang="en-US" dirty="0">
                <a:solidFill>
                  <a:srgbClr val="FF0000"/>
                </a:solidFill>
              </a:rPr>
              <a:t>*</a:t>
            </a:r>
            <a:r>
              <a:rPr lang="en-US" dirty="0"/>
              <a:t> </a:t>
            </a:r>
            <a:r>
              <a:rPr lang="en-US" i="1" dirty="0">
                <a:solidFill>
                  <a:schemeClr val="tx1">
                    <a:lumMod val="65000"/>
                    <a:lumOff val="35000"/>
                  </a:schemeClr>
                </a:solidFill>
              </a:rPr>
              <a:t>Denotes aspects you can focus on in more depth in class project (e.g. examining how processes differ across models)</a:t>
            </a:r>
          </a:p>
        </p:txBody>
      </p:sp>
    </p:spTree>
    <p:extLst>
      <p:ext uri="{BB962C8B-B14F-4D97-AF65-F5344CB8AC3E}">
        <p14:creationId xmlns:p14="http://schemas.microsoft.com/office/powerpoint/2010/main" val="3740401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8FBA-6A8F-2647-8027-548516CFC9EE}"/>
              </a:ext>
            </a:extLst>
          </p:cNvPr>
          <p:cNvSpPr>
            <a:spLocks noGrp="1"/>
          </p:cNvSpPr>
          <p:nvPr>
            <p:ph type="title"/>
          </p:nvPr>
        </p:nvSpPr>
        <p:spPr>
          <a:xfrm>
            <a:off x="170935" y="-147680"/>
            <a:ext cx="10515600" cy="1325563"/>
          </a:xfrm>
        </p:spPr>
        <p:txBody>
          <a:bodyPr/>
          <a:lstStyle/>
          <a:p>
            <a:r>
              <a:rPr lang="en-US" dirty="0"/>
              <a:t>River routing in ORCHIDEE</a:t>
            </a:r>
          </a:p>
        </p:txBody>
      </p:sp>
      <p:sp>
        <p:nvSpPr>
          <p:cNvPr id="4" name="Slide Number Placeholder 3">
            <a:extLst>
              <a:ext uri="{FF2B5EF4-FFF2-40B4-BE49-F238E27FC236}">
                <a16:creationId xmlns:a16="http://schemas.microsoft.com/office/drawing/2014/main" id="{BE5840D0-0D52-C445-B33C-19651678A2BE}"/>
              </a:ext>
            </a:extLst>
          </p:cNvPr>
          <p:cNvSpPr>
            <a:spLocks noGrp="1"/>
          </p:cNvSpPr>
          <p:nvPr>
            <p:ph type="sldNum" sz="quarter" idx="12"/>
          </p:nvPr>
        </p:nvSpPr>
        <p:spPr/>
        <p:txBody>
          <a:bodyPr/>
          <a:lstStyle/>
          <a:p>
            <a:fld id="{0D3EA2A3-9E4C-0E40-A1FD-275CDDA6F426}" type="slidenum">
              <a:rPr lang="en-US" smtClean="0"/>
              <a:t>20</a:t>
            </a:fld>
            <a:endParaRPr lang="en-US"/>
          </a:p>
        </p:txBody>
      </p:sp>
      <p:sp>
        <p:nvSpPr>
          <p:cNvPr id="5" name="TextBox 4">
            <a:extLst>
              <a:ext uri="{FF2B5EF4-FFF2-40B4-BE49-F238E27FC236}">
                <a16:creationId xmlns:a16="http://schemas.microsoft.com/office/drawing/2014/main" id="{227DB449-B35F-AD47-A38E-072F760107CE}"/>
              </a:ext>
            </a:extLst>
          </p:cNvPr>
          <p:cNvSpPr txBox="1"/>
          <p:nvPr/>
        </p:nvSpPr>
        <p:spPr>
          <a:xfrm>
            <a:off x="8007178" y="6488668"/>
            <a:ext cx="2829698" cy="369332"/>
          </a:xfrm>
          <a:prstGeom prst="rect">
            <a:avLst/>
          </a:prstGeom>
          <a:noFill/>
        </p:spPr>
        <p:txBody>
          <a:bodyPr wrap="square" rtlCol="0">
            <a:spAutoFit/>
          </a:bodyPr>
          <a:lstStyle/>
          <a:p>
            <a:r>
              <a:rPr lang="en-US" i="1" dirty="0" err="1"/>
              <a:t>Tootchi</a:t>
            </a:r>
            <a:r>
              <a:rPr lang="en-US" i="1" dirty="0"/>
              <a:t> et al. (2019)</a:t>
            </a:r>
          </a:p>
        </p:txBody>
      </p:sp>
      <p:sp>
        <p:nvSpPr>
          <p:cNvPr id="3" name="TextBox 2">
            <a:extLst>
              <a:ext uri="{FF2B5EF4-FFF2-40B4-BE49-F238E27FC236}">
                <a16:creationId xmlns:a16="http://schemas.microsoft.com/office/drawing/2014/main" id="{5AAD2C0F-0534-3D4B-83BC-6C61B2B2A2E3}"/>
              </a:ext>
            </a:extLst>
          </p:cNvPr>
          <p:cNvSpPr txBox="1"/>
          <p:nvPr/>
        </p:nvSpPr>
        <p:spPr>
          <a:xfrm>
            <a:off x="2702011" y="1046091"/>
            <a:ext cx="7984524" cy="400110"/>
          </a:xfrm>
          <a:prstGeom prst="rect">
            <a:avLst/>
          </a:prstGeom>
          <a:noFill/>
        </p:spPr>
        <p:txBody>
          <a:bodyPr wrap="square" rtlCol="0">
            <a:spAutoFit/>
          </a:bodyPr>
          <a:lstStyle/>
          <a:p>
            <a:pPr marL="285750" indent="-285750">
              <a:buFont typeface="Wingdings" pitchFamily="2" charset="2"/>
              <a:buChar char="Ø"/>
            </a:pPr>
            <a:r>
              <a:rPr lang="en-US" sz="2000" dirty="0"/>
              <a:t>Lowland fraction prescribed from wetland fraction</a:t>
            </a:r>
          </a:p>
        </p:txBody>
      </p:sp>
      <p:pic>
        <p:nvPicPr>
          <p:cNvPr id="8" name="Picture 7">
            <a:extLst>
              <a:ext uri="{FF2B5EF4-FFF2-40B4-BE49-F238E27FC236}">
                <a16:creationId xmlns:a16="http://schemas.microsoft.com/office/drawing/2014/main" id="{0135D3C9-D179-234C-B7C6-D16A4632FE4F}"/>
              </a:ext>
            </a:extLst>
          </p:cNvPr>
          <p:cNvPicPr>
            <a:picLocks noChangeAspect="1"/>
          </p:cNvPicPr>
          <p:nvPr/>
        </p:nvPicPr>
        <p:blipFill>
          <a:blip r:embed="rId2"/>
          <a:stretch>
            <a:fillRect/>
          </a:stretch>
        </p:blipFill>
        <p:spPr>
          <a:xfrm>
            <a:off x="1594644" y="1652263"/>
            <a:ext cx="7668181" cy="4365708"/>
          </a:xfrm>
          <a:prstGeom prst="rect">
            <a:avLst/>
          </a:prstGeom>
        </p:spPr>
      </p:pic>
    </p:spTree>
    <p:extLst>
      <p:ext uri="{BB962C8B-B14F-4D97-AF65-F5344CB8AC3E}">
        <p14:creationId xmlns:p14="http://schemas.microsoft.com/office/powerpoint/2010/main" val="1637304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8FBA-6A8F-2647-8027-548516CFC9EE}"/>
              </a:ext>
            </a:extLst>
          </p:cNvPr>
          <p:cNvSpPr>
            <a:spLocks noGrp="1"/>
          </p:cNvSpPr>
          <p:nvPr>
            <p:ph type="title"/>
          </p:nvPr>
        </p:nvSpPr>
        <p:spPr>
          <a:xfrm>
            <a:off x="170935" y="-147680"/>
            <a:ext cx="10515600" cy="1325563"/>
          </a:xfrm>
        </p:spPr>
        <p:txBody>
          <a:bodyPr/>
          <a:lstStyle/>
          <a:p>
            <a:r>
              <a:rPr lang="en-US" dirty="0"/>
              <a:t>Adding further complexity in the future…?</a:t>
            </a:r>
          </a:p>
        </p:txBody>
      </p:sp>
      <p:sp>
        <p:nvSpPr>
          <p:cNvPr id="4" name="Slide Number Placeholder 3">
            <a:extLst>
              <a:ext uri="{FF2B5EF4-FFF2-40B4-BE49-F238E27FC236}">
                <a16:creationId xmlns:a16="http://schemas.microsoft.com/office/drawing/2014/main" id="{BE5840D0-0D52-C445-B33C-19651678A2BE}"/>
              </a:ext>
            </a:extLst>
          </p:cNvPr>
          <p:cNvSpPr>
            <a:spLocks noGrp="1"/>
          </p:cNvSpPr>
          <p:nvPr>
            <p:ph type="sldNum" sz="quarter" idx="12"/>
          </p:nvPr>
        </p:nvSpPr>
        <p:spPr/>
        <p:txBody>
          <a:bodyPr/>
          <a:lstStyle/>
          <a:p>
            <a:fld id="{0D3EA2A3-9E4C-0E40-A1FD-275CDDA6F426}" type="slidenum">
              <a:rPr lang="en-US" smtClean="0"/>
              <a:t>21</a:t>
            </a:fld>
            <a:endParaRPr lang="en-US"/>
          </a:p>
        </p:txBody>
      </p:sp>
      <p:sp>
        <p:nvSpPr>
          <p:cNvPr id="5" name="TextBox 4">
            <a:extLst>
              <a:ext uri="{FF2B5EF4-FFF2-40B4-BE49-F238E27FC236}">
                <a16:creationId xmlns:a16="http://schemas.microsoft.com/office/drawing/2014/main" id="{227DB449-B35F-AD47-A38E-072F760107CE}"/>
              </a:ext>
            </a:extLst>
          </p:cNvPr>
          <p:cNvSpPr txBox="1"/>
          <p:nvPr/>
        </p:nvSpPr>
        <p:spPr>
          <a:xfrm>
            <a:off x="8007178" y="6488668"/>
            <a:ext cx="2829698" cy="369332"/>
          </a:xfrm>
          <a:prstGeom prst="rect">
            <a:avLst/>
          </a:prstGeom>
          <a:noFill/>
        </p:spPr>
        <p:txBody>
          <a:bodyPr wrap="square" rtlCol="0">
            <a:spAutoFit/>
          </a:bodyPr>
          <a:lstStyle/>
          <a:p>
            <a:r>
              <a:rPr lang="en-US" i="1" dirty="0" err="1"/>
              <a:t>Ducharne</a:t>
            </a:r>
            <a:r>
              <a:rPr lang="en-US" i="1" dirty="0"/>
              <a:t> et al. in prep.</a:t>
            </a:r>
          </a:p>
        </p:txBody>
      </p:sp>
      <p:pic>
        <p:nvPicPr>
          <p:cNvPr id="6" name="Picture 5">
            <a:extLst>
              <a:ext uri="{FF2B5EF4-FFF2-40B4-BE49-F238E27FC236}">
                <a16:creationId xmlns:a16="http://schemas.microsoft.com/office/drawing/2014/main" id="{8F4F032E-55B0-CD42-9831-B4EC3EE7C9FB}"/>
              </a:ext>
            </a:extLst>
          </p:cNvPr>
          <p:cNvPicPr>
            <a:picLocks noChangeAspect="1"/>
          </p:cNvPicPr>
          <p:nvPr/>
        </p:nvPicPr>
        <p:blipFill>
          <a:blip r:embed="rId2"/>
          <a:stretch>
            <a:fillRect/>
          </a:stretch>
        </p:blipFill>
        <p:spPr>
          <a:xfrm>
            <a:off x="1198091" y="1000125"/>
            <a:ext cx="9029700" cy="5219700"/>
          </a:xfrm>
          <a:prstGeom prst="rect">
            <a:avLst/>
          </a:prstGeom>
        </p:spPr>
      </p:pic>
    </p:spTree>
    <p:extLst>
      <p:ext uri="{BB962C8B-B14F-4D97-AF65-F5344CB8AC3E}">
        <p14:creationId xmlns:p14="http://schemas.microsoft.com/office/powerpoint/2010/main" val="2667723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D8521-60BE-C14A-A90B-E8EDB101D98D}"/>
              </a:ext>
            </a:extLst>
          </p:cNvPr>
          <p:cNvSpPr>
            <a:spLocks noGrp="1"/>
          </p:cNvSpPr>
          <p:nvPr>
            <p:ph type="title"/>
          </p:nvPr>
        </p:nvSpPr>
        <p:spPr>
          <a:xfrm>
            <a:off x="450924" y="0"/>
            <a:ext cx="10515600" cy="1325563"/>
          </a:xfrm>
        </p:spPr>
        <p:txBody>
          <a:bodyPr>
            <a:normAutofit/>
          </a:bodyPr>
          <a:lstStyle/>
          <a:p>
            <a:r>
              <a:rPr lang="en-US" sz="3600" dirty="0"/>
              <a:t>Snow</a:t>
            </a:r>
            <a:r>
              <a:rPr lang="en-US" sz="3600" dirty="0">
                <a:solidFill>
                  <a:srgbClr val="FF0000"/>
                </a:solidFill>
              </a:rPr>
              <a:t>*</a:t>
            </a:r>
          </a:p>
        </p:txBody>
      </p:sp>
      <p:sp>
        <p:nvSpPr>
          <p:cNvPr id="3" name="Content Placeholder 2">
            <a:extLst>
              <a:ext uri="{FF2B5EF4-FFF2-40B4-BE49-F238E27FC236}">
                <a16:creationId xmlns:a16="http://schemas.microsoft.com/office/drawing/2014/main" id="{2A01390E-01F8-EB47-B162-BA951C6BFB7F}"/>
              </a:ext>
            </a:extLst>
          </p:cNvPr>
          <p:cNvSpPr>
            <a:spLocks noGrp="1"/>
          </p:cNvSpPr>
          <p:nvPr>
            <p:ph idx="1"/>
          </p:nvPr>
        </p:nvSpPr>
        <p:spPr>
          <a:xfrm>
            <a:off x="838200" y="1253330"/>
            <a:ext cx="5257800" cy="5103019"/>
          </a:xfrm>
        </p:spPr>
        <p:txBody>
          <a:bodyPr>
            <a:normAutofit/>
          </a:bodyPr>
          <a:lstStyle/>
          <a:p>
            <a:pPr>
              <a:spcAft>
                <a:spcPts val="600"/>
              </a:spcAft>
            </a:pPr>
            <a:r>
              <a:rPr lang="en-US" sz="2400" dirty="0"/>
              <a:t>Important for thermal budget </a:t>
            </a:r>
            <a:r>
              <a:rPr lang="en-US" sz="2400" dirty="0">
                <a:sym typeface="Wingdings" pitchFamily="2" charset="2"/>
              </a:rPr>
              <a:t> changes in albedo, thermal insulation and energy budgets</a:t>
            </a:r>
            <a:endParaRPr lang="en-US" sz="2400" dirty="0"/>
          </a:p>
          <a:p>
            <a:pPr>
              <a:spcAft>
                <a:spcPts val="600"/>
              </a:spcAft>
            </a:pPr>
            <a:r>
              <a:rPr lang="en-US" sz="2400" dirty="0"/>
              <a:t>Older versions of snow had one layer </a:t>
            </a:r>
            <a:r>
              <a:rPr lang="en-US" sz="2400" dirty="0">
                <a:sym typeface="Wingdings" pitchFamily="2" charset="2"/>
              </a:rPr>
              <a:t> didn’t have vertical temperature and density gradients</a:t>
            </a:r>
            <a:endParaRPr lang="en-US" sz="2400" dirty="0"/>
          </a:p>
          <a:p>
            <a:pPr>
              <a:spcAft>
                <a:spcPts val="600"/>
              </a:spcAft>
            </a:pPr>
            <a:r>
              <a:rPr lang="en-US" sz="2400" dirty="0"/>
              <a:t>Newer versions </a:t>
            </a:r>
            <a:r>
              <a:rPr lang="en-US" sz="2400" dirty="0">
                <a:sym typeface="Wingdings" pitchFamily="2" charset="2"/>
              </a:rPr>
              <a:t> multi-layer snow and snow ageing</a:t>
            </a:r>
          </a:p>
          <a:p>
            <a:pPr>
              <a:spcAft>
                <a:spcPts val="600"/>
              </a:spcAft>
            </a:pPr>
            <a:r>
              <a:rPr lang="en-US" sz="2400" dirty="0">
                <a:sym typeface="Wingdings" pitchFamily="2" charset="2"/>
              </a:rPr>
              <a:t>Also, sublimation, compaction water percolation and refreezing</a:t>
            </a:r>
          </a:p>
          <a:p>
            <a:pPr>
              <a:spcAft>
                <a:spcPts val="600"/>
              </a:spcAft>
              <a:buFont typeface="Wingdings" pitchFamily="2" charset="2"/>
              <a:buChar char="Ø"/>
            </a:pPr>
            <a:r>
              <a:rPr lang="en-US" sz="2400" i="1" dirty="0">
                <a:solidFill>
                  <a:schemeClr val="accent6"/>
                </a:solidFill>
                <a:sym typeface="Wingdings" pitchFamily="2" charset="2"/>
              </a:rPr>
              <a:t>Differences between models!</a:t>
            </a:r>
          </a:p>
        </p:txBody>
      </p:sp>
      <p:sp>
        <p:nvSpPr>
          <p:cNvPr id="4" name="Slide Number Placeholder 3">
            <a:extLst>
              <a:ext uri="{FF2B5EF4-FFF2-40B4-BE49-F238E27FC236}">
                <a16:creationId xmlns:a16="http://schemas.microsoft.com/office/drawing/2014/main" id="{71BB906C-2058-0B49-867D-1DA2555D96E1}"/>
              </a:ext>
            </a:extLst>
          </p:cNvPr>
          <p:cNvSpPr>
            <a:spLocks noGrp="1"/>
          </p:cNvSpPr>
          <p:nvPr>
            <p:ph type="sldNum" sz="quarter" idx="12"/>
          </p:nvPr>
        </p:nvSpPr>
        <p:spPr>
          <a:xfrm>
            <a:off x="9219492" y="6356349"/>
            <a:ext cx="2743200" cy="365125"/>
          </a:xfrm>
        </p:spPr>
        <p:txBody>
          <a:bodyPr/>
          <a:lstStyle/>
          <a:p>
            <a:fld id="{0D3EA2A3-9E4C-0E40-A1FD-275CDDA6F426}" type="slidenum">
              <a:rPr lang="en-US" smtClean="0"/>
              <a:t>22</a:t>
            </a:fld>
            <a:endParaRPr lang="en-US" dirty="0"/>
          </a:p>
        </p:txBody>
      </p:sp>
      <p:pic>
        <p:nvPicPr>
          <p:cNvPr id="6" name="Picture 5">
            <a:extLst>
              <a:ext uri="{FF2B5EF4-FFF2-40B4-BE49-F238E27FC236}">
                <a16:creationId xmlns:a16="http://schemas.microsoft.com/office/drawing/2014/main" id="{6143DDA5-35D9-4C44-A0E3-DAE747FC32B4}"/>
              </a:ext>
            </a:extLst>
          </p:cNvPr>
          <p:cNvPicPr>
            <a:picLocks noChangeAspect="1"/>
          </p:cNvPicPr>
          <p:nvPr/>
        </p:nvPicPr>
        <p:blipFill>
          <a:blip r:embed="rId3"/>
          <a:stretch>
            <a:fillRect/>
          </a:stretch>
        </p:blipFill>
        <p:spPr>
          <a:xfrm>
            <a:off x="6096000" y="0"/>
            <a:ext cx="5378996" cy="6858000"/>
          </a:xfrm>
          <a:prstGeom prst="rect">
            <a:avLst/>
          </a:prstGeom>
        </p:spPr>
      </p:pic>
      <p:sp>
        <p:nvSpPr>
          <p:cNvPr id="7" name="TextBox 6">
            <a:extLst>
              <a:ext uri="{FF2B5EF4-FFF2-40B4-BE49-F238E27FC236}">
                <a16:creationId xmlns:a16="http://schemas.microsoft.com/office/drawing/2014/main" id="{BF8FC828-81BD-C64A-B044-79E8478BF700}"/>
              </a:ext>
            </a:extLst>
          </p:cNvPr>
          <p:cNvSpPr txBox="1"/>
          <p:nvPr/>
        </p:nvSpPr>
        <p:spPr>
          <a:xfrm>
            <a:off x="1940011" y="6422508"/>
            <a:ext cx="5152768" cy="369332"/>
          </a:xfrm>
          <a:prstGeom prst="rect">
            <a:avLst/>
          </a:prstGeom>
          <a:noFill/>
        </p:spPr>
        <p:txBody>
          <a:bodyPr wrap="square" rtlCol="0">
            <a:spAutoFit/>
          </a:bodyPr>
          <a:lstStyle/>
          <a:p>
            <a:r>
              <a:rPr lang="en-US" i="1" dirty="0"/>
              <a:t>Wang et al. (2013): new ORCHIDEE snow scheme</a:t>
            </a:r>
          </a:p>
        </p:txBody>
      </p:sp>
    </p:spTree>
    <p:extLst>
      <p:ext uri="{BB962C8B-B14F-4D97-AF65-F5344CB8AC3E}">
        <p14:creationId xmlns:p14="http://schemas.microsoft.com/office/powerpoint/2010/main" val="1285548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E3F2A-908C-2441-8AD0-A5E810ED79C6}"/>
              </a:ext>
            </a:extLst>
          </p:cNvPr>
          <p:cNvSpPr>
            <a:spLocks noGrp="1"/>
          </p:cNvSpPr>
          <p:nvPr>
            <p:ph type="title"/>
          </p:nvPr>
        </p:nvSpPr>
        <p:spPr>
          <a:xfrm>
            <a:off x="249477" y="-135916"/>
            <a:ext cx="10515600" cy="1325563"/>
          </a:xfrm>
        </p:spPr>
        <p:txBody>
          <a:bodyPr/>
          <a:lstStyle/>
          <a:p>
            <a:r>
              <a:rPr lang="en-US" dirty="0"/>
              <a:t>Plant hydraulics</a:t>
            </a:r>
            <a:r>
              <a:rPr lang="en-US" dirty="0">
                <a:solidFill>
                  <a:srgbClr val="FF0000"/>
                </a:solidFill>
              </a:rPr>
              <a:t>*</a:t>
            </a:r>
          </a:p>
        </p:txBody>
      </p:sp>
      <p:sp>
        <p:nvSpPr>
          <p:cNvPr id="3" name="Content Placeholder 2">
            <a:extLst>
              <a:ext uri="{FF2B5EF4-FFF2-40B4-BE49-F238E27FC236}">
                <a16:creationId xmlns:a16="http://schemas.microsoft.com/office/drawing/2014/main" id="{CEB8A713-6035-9B4A-860F-C94E97EBB09A}"/>
              </a:ext>
            </a:extLst>
          </p:cNvPr>
          <p:cNvSpPr>
            <a:spLocks noGrp="1"/>
          </p:cNvSpPr>
          <p:nvPr>
            <p:ph idx="1"/>
          </p:nvPr>
        </p:nvSpPr>
        <p:spPr>
          <a:xfrm>
            <a:off x="838200" y="1086589"/>
            <a:ext cx="10515600" cy="4351338"/>
          </a:xfrm>
        </p:spPr>
        <p:txBody>
          <a:bodyPr>
            <a:normAutofit/>
          </a:bodyPr>
          <a:lstStyle/>
          <a:p>
            <a:r>
              <a:rPr lang="en-US" sz="2000" dirty="0"/>
              <a:t>Either empirical function (water-limiting scalar between 0 and 1) based on soil moisture </a:t>
            </a:r>
            <a:r>
              <a:rPr lang="en-US" sz="2000" i="1" dirty="0">
                <a:sym typeface="Wingdings" pitchFamily="2" charset="2"/>
              </a:rPr>
              <a:t> limits photosynthesis and/or evapotranspiration</a:t>
            </a:r>
            <a:endParaRPr lang="en-US" sz="2000" i="1" dirty="0"/>
          </a:p>
          <a:p>
            <a:r>
              <a:rPr lang="en-US" sz="2000" dirty="0"/>
              <a:t>OR mechanistic process describing flow of moisture based on difference in matric potential between root zone and leaves and resistances to moisture flow</a:t>
            </a:r>
          </a:p>
        </p:txBody>
      </p:sp>
      <p:sp>
        <p:nvSpPr>
          <p:cNvPr id="4" name="Slide Number Placeholder 3">
            <a:extLst>
              <a:ext uri="{FF2B5EF4-FFF2-40B4-BE49-F238E27FC236}">
                <a16:creationId xmlns:a16="http://schemas.microsoft.com/office/drawing/2014/main" id="{2A299642-195C-1B47-8626-451F544B90BF}"/>
              </a:ext>
            </a:extLst>
          </p:cNvPr>
          <p:cNvSpPr>
            <a:spLocks noGrp="1"/>
          </p:cNvSpPr>
          <p:nvPr>
            <p:ph type="sldNum" sz="quarter" idx="12"/>
          </p:nvPr>
        </p:nvSpPr>
        <p:spPr>
          <a:xfrm>
            <a:off x="8148021" y="6295307"/>
            <a:ext cx="2743200" cy="365125"/>
          </a:xfrm>
        </p:spPr>
        <p:txBody>
          <a:bodyPr/>
          <a:lstStyle/>
          <a:p>
            <a:fld id="{0D3EA2A3-9E4C-0E40-A1FD-275CDDA6F426}" type="slidenum">
              <a:rPr lang="en-US" smtClean="0"/>
              <a:t>23</a:t>
            </a:fld>
            <a:endParaRPr lang="en-US"/>
          </a:p>
        </p:txBody>
      </p:sp>
      <p:pic>
        <p:nvPicPr>
          <p:cNvPr id="34" name="Picture 33">
            <a:extLst>
              <a:ext uri="{FF2B5EF4-FFF2-40B4-BE49-F238E27FC236}">
                <a16:creationId xmlns:a16="http://schemas.microsoft.com/office/drawing/2014/main" id="{8C4C95EF-03F8-9540-8C5D-DEC9692A37E0}"/>
              </a:ext>
            </a:extLst>
          </p:cNvPr>
          <p:cNvPicPr>
            <a:picLocks noChangeAspect="1"/>
          </p:cNvPicPr>
          <p:nvPr/>
        </p:nvPicPr>
        <p:blipFill>
          <a:blip r:embed="rId2"/>
          <a:stretch>
            <a:fillRect/>
          </a:stretch>
        </p:blipFill>
        <p:spPr>
          <a:xfrm>
            <a:off x="709040" y="2583732"/>
            <a:ext cx="10299700" cy="4076700"/>
          </a:xfrm>
          <a:prstGeom prst="rect">
            <a:avLst/>
          </a:prstGeom>
        </p:spPr>
      </p:pic>
      <p:sp>
        <p:nvSpPr>
          <p:cNvPr id="18" name="TextBox 1">
            <a:extLst>
              <a:ext uri="{FF2B5EF4-FFF2-40B4-BE49-F238E27FC236}">
                <a16:creationId xmlns:a16="http://schemas.microsoft.com/office/drawing/2014/main" id="{166A1E8E-BA06-534A-8C0E-855D82C9C7E6}"/>
              </a:ext>
            </a:extLst>
          </p:cNvPr>
          <p:cNvSpPr txBox="1">
            <a:spLocks noChangeArrowheads="1"/>
          </p:cNvSpPr>
          <p:nvPr/>
        </p:nvSpPr>
        <p:spPr bwMode="auto">
          <a:xfrm>
            <a:off x="9366396" y="4971704"/>
            <a:ext cx="2127905" cy="738664"/>
          </a:xfrm>
          <a:prstGeom prst="rect">
            <a:avLst/>
          </a:prstGeom>
          <a:noFill/>
          <a:ln>
            <a:noFill/>
          </a:ln>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600"/>
              </a:spcBef>
              <a:spcAft>
                <a:spcPts val="600"/>
              </a:spcAft>
              <a:defRPr/>
            </a:pPr>
            <a:r>
              <a:rPr lang="en-US" sz="1400" b="1" i="1" dirty="0">
                <a:solidFill>
                  <a:srgbClr val="1B5464"/>
                </a:solidFill>
                <a:latin typeface="Avenir Book"/>
                <a:cs typeface="Avenir Book"/>
                <a:sym typeface="Wingdings"/>
              </a:rPr>
              <a:t> </a:t>
            </a:r>
            <a:r>
              <a:rPr lang="en-US" sz="1400" b="1" i="1" dirty="0">
                <a:solidFill>
                  <a:srgbClr val="1B5464"/>
                </a:solidFill>
                <a:latin typeface="Avenir Book"/>
                <a:cs typeface="Avenir Book"/>
              </a:rPr>
              <a:t>Mechanistic coupling between plant carbon and water cycles</a:t>
            </a:r>
          </a:p>
        </p:txBody>
      </p:sp>
      <p:sp>
        <p:nvSpPr>
          <p:cNvPr id="35" name="TextBox 1">
            <a:extLst>
              <a:ext uri="{FF2B5EF4-FFF2-40B4-BE49-F238E27FC236}">
                <a16:creationId xmlns:a16="http://schemas.microsoft.com/office/drawing/2014/main" id="{D999DE7F-63D0-BD40-B85F-ED6BB01CCF29}"/>
              </a:ext>
            </a:extLst>
          </p:cNvPr>
          <p:cNvSpPr txBox="1">
            <a:spLocks noChangeArrowheads="1"/>
          </p:cNvSpPr>
          <p:nvPr/>
        </p:nvSpPr>
        <p:spPr bwMode="auto">
          <a:xfrm>
            <a:off x="1321469" y="3201215"/>
            <a:ext cx="2127905" cy="523220"/>
          </a:xfrm>
          <a:prstGeom prst="rect">
            <a:avLst/>
          </a:prstGeom>
          <a:noFill/>
          <a:ln>
            <a:noFill/>
          </a:ln>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600"/>
              </a:spcBef>
              <a:spcAft>
                <a:spcPts val="600"/>
              </a:spcAft>
              <a:defRPr/>
            </a:pPr>
            <a:r>
              <a:rPr lang="en-US" sz="1400" b="1" i="1" dirty="0">
                <a:solidFill>
                  <a:srgbClr val="1B5464"/>
                </a:solidFill>
                <a:latin typeface="Avenir Book"/>
                <a:cs typeface="Avenir Book"/>
                <a:sym typeface="Wingdings"/>
              </a:rPr>
              <a:t> </a:t>
            </a:r>
            <a:r>
              <a:rPr lang="en-US" sz="1400" b="1" i="1" dirty="0">
                <a:solidFill>
                  <a:srgbClr val="1B5464"/>
                </a:solidFill>
                <a:latin typeface="Avenir Book"/>
                <a:cs typeface="Avenir Book"/>
              </a:rPr>
              <a:t>Empirical water stress limitation factor</a:t>
            </a:r>
          </a:p>
        </p:txBody>
      </p:sp>
      <p:sp>
        <p:nvSpPr>
          <p:cNvPr id="36" name="TextBox 35">
            <a:extLst>
              <a:ext uri="{FF2B5EF4-FFF2-40B4-BE49-F238E27FC236}">
                <a16:creationId xmlns:a16="http://schemas.microsoft.com/office/drawing/2014/main" id="{22CFC3BF-2CF8-5E4F-9209-9D96E707DF06}"/>
              </a:ext>
            </a:extLst>
          </p:cNvPr>
          <p:cNvSpPr txBox="1"/>
          <p:nvPr/>
        </p:nvSpPr>
        <p:spPr>
          <a:xfrm>
            <a:off x="8958431" y="6398822"/>
            <a:ext cx="3205778" cy="523220"/>
          </a:xfrm>
          <a:prstGeom prst="rect">
            <a:avLst/>
          </a:prstGeom>
          <a:noFill/>
        </p:spPr>
        <p:txBody>
          <a:bodyPr wrap="square" rtlCol="0">
            <a:spAutoFit/>
          </a:bodyPr>
          <a:lstStyle/>
          <a:p>
            <a:r>
              <a:rPr lang="en-US" sz="1400" dirty="0" err="1"/>
              <a:t>Naudts</a:t>
            </a:r>
            <a:r>
              <a:rPr lang="en-US" sz="1400" dirty="0"/>
              <a:t> et al. (2015); </a:t>
            </a:r>
            <a:r>
              <a:rPr lang="en-US" sz="1400" dirty="0" err="1"/>
              <a:t>Bonan</a:t>
            </a:r>
            <a:r>
              <a:rPr lang="en-US" sz="1400" dirty="0"/>
              <a:t> et al. (2014); Ch 13 textbook</a:t>
            </a:r>
          </a:p>
        </p:txBody>
      </p:sp>
      <p:sp>
        <p:nvSpPr>
          <p:cNvPr id="60" name="TextBox 59">
            <a:extLst>
              <a:ext uri="{FF2B5EF4-FFF2-40B4-BE49-F238E27FC236}">
                <a16:creationId xmlns:a16="http://schemas.microsoft.com/office/drawing/2014/main" id="{849258FE-E9A6-BF43-9786-86B7E8DBBB3F}"/>
              </a:ext>
            </a:extLst>
          </p:cNvPr>
          <p:cNvSpPr txBox="1"/>
          <p:nvPr/>
        </p:nvSpPr>
        <p:spPr>
          <a:xfrm>
            <a:off x="1013821" y="6144906"/>
            <a:ext cx="2743200" cy="646331"/>
          </a:xfrm>
          <a:prstGeom prst="rect">
            <a:avLst/>
          </a:prstGeom>
          <a:noFill/>
        </p:spPr>
        <p:txBody>
          <a:bodyPr wrap="square" rtlCol="0">
            <a:spAutoFit/>
          </a:bodyPr>
          <a:lstStyle/>
          <a:p>
            <a:r>
              <a:rPr lang="en-US" sz="1200" dirty="0">
                <a:solidFill>
                  <a:srgbClr val="163E49"/>
                </a:solidFill>
                <a:latin typeface="Avenir Book"/>
                <a:cs typeface="Avenir Book"/>
              </a:rPr>
              <a:t>De Kauwe et al. (2015) </a:t>
            </a:r>
            <a:r>
              <a:rPr lang="en-US" sz="1200" dirty="0">
                <a:solidFill>
                  <a:srgbClr val="163E49"/>
                </a:solidFill>
                <a:latin typeface="Avenir Book"/>
                <a:cs typeface="Avenir Book"/>
                <a:sym typeface="Wingdings"/>
              </a:rPr>
              <a:t> empirical plant water stress functions in TBMs don’t capture drought well</a:t>
            </a:r>
            <a:endParaRPr lang="en-US" sz="1200" dirty="0">
              <a:solidFill>
                <a:srgbClr val="163E49"/>
              </a:solidFill>
              <a:latin typeface="Avenir Book"/>
              <a:cs typeface="Avenir Book"/>
            </a:endParaRPr>
          </a:p>
        </p:txBody>
      </p:sp>
    </p:spTree>
    <p:extLst>
      <p:ext uri="{BB962C8B-B14F-4D97-AF65-F5344CB8AC3E}">
        <p14:creationId xmlns:p14="http://schemas.microsoft.com/office/powerpoint/2010/main" val="1605276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51C19-39E6-974D-A4C4-D285724140B6}"/>
              </a:ext>
            </a:extLst>
          </p:cNvPr>
          <p:cNvSpPr>
            <a:spLocks noGrp="1"/>
          </p:cNvSpPr>
          <p:nvPr>
            <p:ph type="title"/>
          </p:nvPr>
        </p:nvSpPr>
        <p:spPr>
          <a:xfrm>
            <a:off x="274529" y="0"/>
            <a:ext cx="10515600" cy="1325563"/>
          </a:xfrm>
        </p:spPr>
        <p:txBody>
          <a:bodyPr>
            <a:normAutofit/>
          </a:bodyPr>
          <a:lstStyle/>
          <a:p>
            <a:r>
              <a:rPr lang="en-US" sz="3600" dirty="0"/>
              <a:t>How hydrology connects with other processes in TEMs</a:t>
            </a:r>
          </a:p>
        </p:txBody>
      </p:sp>
      <p:pic>
        <p:nvPicPr>
          <p:cNvPr id="6" name="Content Placeholder 5">
            <a:extLst>
              <a:ext uri="{FF2B5EF4-FFF2-40B4-BE49-F238E27FC236}">
                <a16:creationId xmlns:a16="http://schemas.microsoft.com/office/drawing/2014/main" id="{8B5042A3-5F6F-F64D-B7D5-CEC6460CDE63}"/>
              </a:ext>
            </a:extLst>
          </p:cNvPr>
          <p:cNvPicPr>
            <a:picLocks noGrp="1" noChangeAspect="1"/>
          </p:cNvPicPr>
          <p:nvPr>
            <p:ph idx="1"/>
          </p:nvPr>
        </p:nvPicPr>
        <p:blipFill>
          <a:blip r:embed="rId2"/>
          <a:stretch>
            <a:fillRect/>
          </a:stretch>
        </p:blipFill>
        <p:spPr>
          <a:xfrm>
            <a:off x="1743302" y="1428140"/>
            <a:ext cx="8574081" cy="4750238"/>
          </a:xfrm>
        </p:spPr>
      </p:pic>
      <p:sp>
        <p:nvSpPr>
          <p:cNvPr id="4" name="Slide Number Placeholder 3">
            <a:extLst>
              <a:ext uri="{FF2B5EF4-FFF2-40B4-BE49-F238E27FC236}">
                <a16:creationId xmlns:a16="http://schemas.microsoft.com/office/drawing/2014/main" id="{2D268447-C906-5C40-95AE-BADF71A25778}"/>
              </a:ext>
            </a:extLst>
          </p:cNvPr>
          <p:cNvSpPr>
            <a:spLocks noGrp="1"/>
          </p:cNvSpPr>
          <p:nvPr>
            <p:ph type="sldNum" sz="quarter" idx="12"/>
          </p:nvPr>
        </p:nvSpPr>
        <p:spPr/>
        <p:txBody>
          <a:bodyPr/>
          <a:lstStyle/>
          <a:p>
            <a:fld id="{0D3EA2A3-9E4C-0E40-A1FD-275CDDA6F426}" type="slidenum">
              <a:rPr lang="en-US" smtClean="0"/>
              <a:t>24</a:t>
            </a:fld>
            <a:endParaRPr lang="en-US"/>
          </a:p>
        </p:txBody>
      </p:sp>
    </p:spTree>
    <p:extLst>
      <p:ext uri="{BB962C8B-B14F-4D97-AF65-F5344CB8AC3E}">
        <p14:creationId xmlns:p14="http://schemas.microsoft.com/office/powerpoint/2010/main" val="2054640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FD8F-4292-6E41-8C82-09ECD2CCBDBF}"/>
              </a:ext>
            </a:extLst>
          </p:cNvPr>
          <p:cNvSpPr>
            <a:spLocks noGrp="1"/>
          </p:cNvSpPr>
          <p:nvPr>
            <p:ph type="title"/>
          </p:nvPr>
        </p:nvSpPr>
        <p:spPr/>
        <p:txBody>
          <a:bodyPr/>
          <a:lstStyle/>
          <a:p>
            <a:r>
              <a:rPr lang="en-US" dirty="0"/>
              <a:t>Differences between models</a:t>
            </a:r>
            <a:r>
              <a:rPr lang="en-US" dirty="0">
                <a:solidFill>
                  <a:srgbClr val="FF0000"/>
                </a:solidFill>
              </a:rPr>
              <a:t>*</a:t>
            </a:r>
          </a:p>
        </p:txBody>
      </p:sp>
      <p:sp>
        <p:nvSpPr>
          <p:cNvPr id="3" name="Content Placeholder 2">
            <a:extLst>
              <a:ext uri="{FF2B5EF4-FFF2-40B4-BE49-F238E27FC236}">
                <a16:creationId xmlns:a16="http://schemas.microsoft.com/office/drawing/2014/main" id="{3EAE588C-F492-7E43-A6D9-51E814D0EAC8}"/>
              </a:ext>
            </a:extLst>
          </p:cNvPr>
          <p:cNvSpPr>
            <a:spLocks noGrp="1"/>
          </p:cNvSpPr>
          <p:nvPr>
            <p:ph idx="1"/>
          </p:nvPr>
        </p:nvSpPr>
        <p:spPr/>
        <p:txBody>
          <a:bodyPr/>
          <a:lstStyle/>
          <a:p>
            <a:r>
              <a:rPr lang="en-US" dirty="0"/>
              <a:t>Which methods used to solve governing equations for movement of water (Richards equation)</a:t>
            </a:r>
          </a:p>
          <a:p>
            <a:r>
              <a:rPr lang="en-US" dirty="0"/>
              <a:t>How parameterize model fluxes (including infiltration, evaporation/transpiration and moisture flux between layers) </a:t>
            </a:r>
          </a:p>
          <a:p>
            <a:r>
              <a:rPr lang="en-US" dirty="0"/>
              <a:t>Which studies/relationships used to define model parameters</a:t>
            </a:r>
          </a:p>
          <a:p>
            <a:r>
              <a:rPr lang="en-US" dirty="0"/>
              <a:t>Lower boundary (groundwater or not)</a:t>
            </a:r>
          </a:p>
          <a:p>
            <a:r>
              <a:rPr lang="en-US" dirty="0"/>
              <a:t>Spatial discretization/representation in hydrology models </a:t>
            </a:r>
            <a:r>
              <a:rPr lang="en-US" dirty="0">
                <a:sym typeface="Wingdings" pitchFamily="2" charset="2"/>
              </a:rPr>
              <a:t> River routing</a:t>
            </a:r>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A047216D-7D03-CB45-B2F0-B2AC7BD6ABAC}"/>
              </a:ext>
            </a:extLst>
          </p:cNvPr>
          <p:cNvSpPr>
            <a:spLocks noGrp="1"/>
          </p:cNvSpPr>
          <p:nvPr>
            <p:ph type="sldNum" sz="quarter" idx="12"/>
          </p:nvPr>
        </p:nvSpPr>
        <p:spPr/>
        <p:txBody>
          <a:bodyPr/>
          <a:lstStyle/>
          <a:p>
            <a:fld id="{0D3EA2A3-9E4C-0E40-A1FD-275CDDA6F426}" type="slidenum">
              <a:rPr lang="en-US" smtClean="0"/>
              <a:t>25</a:t>
            </a:fld>
            <a:endParaRPr lang="en-US"/>
          </a:p>
        </p:txBody>
      </p:sp>
      <p:sp>
        <p:nvSpPr>
          <p:cNvPr id="5" name="TextBox 4">
            <a:extLst>
              <a:ext uri="{FF2B5EF4-FFF2-40B4-BE49-F238E27FC236}">
                <a16:creationId xmlns:a16="http://schemas.microsoft.com/office/drawing/2014/main" id="{2FC3A87E-F5AA-7E4B-ABB2-3A89D2276625}"/>
              </a:ext>
            </a:extLst>
          </p:cNvPr>
          <p:cNvSpPr txBox="1"/>
          <p:nvPr/>
        </p:nvSpPr>
        <p:spPr>
          <a:xfrm>
            <a:off x="8342334" y="6356350"/>
            <a:ext cx="2580362" cy="369332"/>
          </a:xfrm>
          <a:prstGeom prst="rect">
            <a:avLst/>
          </a:prstGeom>
          <a:noFill/>
        </p:spPr>
        <p:txBody>
          <a:bodyPr wrap="square" rtlCol="0">
            <a:spAutoFit/>
          </a:bodyPr>
          <a:lstStyle/>
          <a:p>
            <a:r>
              <a:rPr lang="en-US" i="1" dirty="0"/>
              <a:t>Clark et al. (2015) WRR</a:t>
            </a:r>
          </a:p>
        </p:txBody>
      </p:sp>
    </p:spTree>
    <p:extLst>
      <p:ext uri="{BB962C8B-B14F-4D97-AF65-F5344CB8AC3E}">
        <p14:creationId xmlns:p14="http://schemas.microsoft.com/office/powerpoint/2010/main" val="2486329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FD8F-4292-6E41-8C82-09ECD2CCBDBF}"/>
              </a:ext>
            </a:extLst>
          </p:cNvPr>
          <p:cNvSpPr>
            <a:spLocks noGrp="1"/>
          </p:cNvSpPr>
          <p:nvPr>
            <p:ph type="title"/>
          </p:nvPr>
        </p:nvSpPr>
        <p:spPr>
          <a:xfrm>
            <a:off x="99165" y="-252413"/>
            <a:ext cx="10515600" cy="1325563"/>
          </a:xfrm>
        </p:spPr>
        <p:txBody>
          <a:bodyPr/>
          <a:lstStyle/>
          <a:p>
            <a:r>
              <a:rPr lang="en-US" dirty="0"/>
              <a:t>Differences between models</a:t>
            </a:r>
            <a:r>
              <a:rPr lang="en-US" dirty="0">
                <a:solidFill>
                  <a:srgbClr val="FF0000"/>
                </a:solidFill>
              </a:rPr>
              <a:t>*</a:t>
            </a:r>
          </a:p>
        </p:txBody>
      </p:sp>
      <p:sp>
        <p:nvSpPr>
          <p:cNvPr id="4" name="Slide Number Placeholder 3">
            <a:extLst>
              <a:ext uri="{FF2B5EF4-FFF2-40B4-BE49-F238E27FC236}">
                <a16:creationId xmlns:a16="http://schemas.microsoft.com/office/drawing/2014/main" id="{A047216D-7D03-CB45-B2F0-B2AC7BD6ABAC}"/>
              </a:ext>
            </a:extLst>
          </p:cNvPr>
          <p:cNvSpPr>
            <a:spLocks noGrp="1"/>
          </p:cNvSpPr>
          <p:nvPr>
            <p:ph type="sldNum" sz="quarter" idx="12"/>
          </p:nvPr>
        </p:nvSpPr>
        <p:spPr/>
        <p:txBody>
          <a:bodyPr/>
          <a:lstStyle/>
          <a:p>
            <a:fld id="{0D3EA2A3-9E4C-0E40-A1FD-275CDDA6F426}" type="slidenum">
              <a:rPr lang="en-US" smtClean="0"/>
              <a:t>26</a:t>
            </a:fld>
            <a:endParaRPr lang="en-US"/>
          </a:p>
        </p:txBody>
      </p:sp>
      <p:sp>
        <p:nvSpPr>
          <p:cNvPr id="5" name="TextBox 4">
            <a:extLst>
              <a:ext uri="{FF2B5EF4-FFF2-40B4-BE49-F238E27FC236}">
                <a16:creationId xmlns:a16="http://schemas.microsoft.com/office/drawing/2014/main" id="{2FC3A87E-F5AA-7E4B-ABB2-3A89D2276625}"/>
              </a:ext>
            </a:extLst>
          </p:cNvPr>
          <p:cNvSpPr txBox="1"/>
          <p:nvPr/>
        </p:nvSpPr>
        <p:spPr>
          <a:xfrm>
            <a:off x="9611638" y="6005198"/>
            <a:ext cx="2580362" cy="369332"/>
          </a:xfrm>
          <a:prstGeom prst="rect">
            <a:avLst/>
          </a:prstGeom>
          <a:noFill/>
        </p:spPr>
        <p:txBody>
          <a:bodyPr wrap="square" rtlCol="0">
            <a:spAutoFit/>
          </a:bodyPr>
          <a:lstStyle/>
          <a:p>
            <a:r>
              <a:rPr lang="en-US" i="1" dirty="0"/>
              <a:t>Clark et al. (2015) WRR</a:t>
            </a:r>
          </a:p>
        </p:txBody>
      </p:sp>
      <p:pic>
        <p:nvPicPr>
          <p:cNvPr id="9" name="Content Placeholder 8">
            <a:extLst>
              <a:ext uri="{FF2B5EF4-FFF2-40B4-BE49-F238E27FC236}">
                <a16:creationId xmlns:a16="http://schemas.microsoft.com/office/drawing/2014/main" id="{C5576492-5A7E-E646-ABE3-70D30627AC88}"/>
              </a:ext>
            </a:extLst>
          </p:cNvPr>
          <p:cNvPicPr>
            <a:picLocks noGrp="1" noChangeAspect="1"/>
          </p:cNvPicPr>
          <p:nvPr>
            <p:ph idx="1"/>
          </p:nvPr>
        </p:nvPicPr>
        <p:blipFill>
          <a:blip r:embed="rId2"/>
          <a:stretch>
            <a:fillRect/>
          </a:stretch>
        </p:blipFill>
        <p:spPr>
          <a:xfrm>
            <a:off x="2330515" y="830471"/>
            <a:ext cx="7239370" cy="6027529"/>
          </a:xfrm>
        </p:spPr>
      </p:pic>
    </p:spTree>
    <p:extLst>
      <p:ext uri="{BB962C8B-B14F-4D97-AF65-F5344CB8AC3E}">
        <p14:creationId xmlns:p14="http://schemas.microsoft.com/office/powerpoint/2010/main" val="2789656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AAABC-CB5D-B14B-B424-0AF9E99E55BE}"/>
              </a:ext>
            </a:extLst>
          </p:cNvPr>
          <p:cNvSpPr>
            <a:spLocks noGrp="1"/>
          </p:cNvSpPr>
          <p:nvPr>
            <p:ph type="title"/>
          </p:nvPr>
        </p:nvSpPr>
        <p:spPr>
          <a:xfrm>
            <a:off x="386379" y="49205"/>
            <a:ext cx="10515600" cy="1325563"/>
          </a:xfrm>
        </p:spPr>
        <p:txBody>
          <a:bodyPr>
            <a:normAutofit/>
          </a:bodyPr>
          <a:lstStyle/>
          <a:p>
            <a:r>
              <a:rPr lang="en-US" sz="3600" dirty="0"/>
              <a:t>Limitations of current models and future developments needed</a:t>
            </a:r>
            <a:r>
              <a:rPr lang="en-US" sz="3600" dirty="0">
                <a:solidFill>
                  <a:srgbClr val="FF0000"/>
                </a:solidFill>
              </a:rPr>
              <a:t>*</a:t>
            </a:r>
          </a:p>
        </p:txBody>
      </p:sp>
      <p:sp>
        <p:nvSpPr>
          <p:cNvPr id="3" name="Content Placeholder 2">
            <a:extLst>
              <a:ext uri="{FF2B5EF4-FFF2-40B4-BE49-F238E27FC236}">
                <a16:creationId xmlns:a16="http://schemas.microsoft.com/office/drawing/2014/main" id="{F2C8A11B-DB4C-774A-BCCE-97C8AB7A365B}"/>
              </a:ext>
            </a:extLst>
          </p:cNvPr>
          <p:cNvSpPr>
            <a:spLocks noGrp="1"/>
          </p:cNvSpPr>
          <p:nvPr>
            <p:ph idx="1"/>
          </p:nvPr>
        </p:nvSpPr>
        <p:spPr>
          <a:xfrm>
            <a:off x="2043953" y="2005012"/>
            <a:ext cx="5007728" cy="4351338"/>
          </a:xfrm>
        </p:spPr>
        <p:txBody>
          <a:bodyPr>
            <a:normAutofit/>
          </a:bodyPr>
          <a:lstStyle/>
          <a:p>
            <a:r>
              <a:rPr lang="en-US" sz="2000" dirty="0"/>
              <a:t>Plant root water access to moisture (particularly as soil dries) and hydraulic redistribution</a:t>
            </a:r>
          </a:p>
          <a:p>
            <a:r>
              <a:rPr lang="en-US" sz="2000" dirty="0"/>
              <a:t>Representation of groundwater and exchange with bottom of soil</a:t>
            </a:r>
          </a:p>
          <a:p>
            <a:r>
              <a:rPr lang="en-US" sz="2000" dirty="0"/>
              <a:t>Spatial heterogeneity not assumed</a:t>
            </a:r>
          </a:p>
          <a:p>
            <a:r>
              <a:rPr lang="en-US" sz="2000" dirty="0"/>
              <a:t>Complexity of Lateral moisture flows</a:t>
            </a:r>
          </a:p>
          <a:p>
            <a:r>
              <a:rPr lang="en-US" sz="2000" dirty="0"/>
              <a:t>Coupled human-hydrological systems</a:t>
            </a:r>
            <a:endParaRPr lang="en-US" sz="2000" dirty="0">
              <a:solidFill>
                <a:srgbClr val="FF0000"/>
              </a:solidFill>
            </a:endParaRPr>
          </a:p>
          <a:p>
            <a:pPr lvl="1"/>
            <a:r>
              <a:rPr lang="en-US" sz="2000" dirty="0"/>
              <a:t>E.g. role of irrigation, flooding risk scenarios</a:t>
            </a:r>
          </a:p>
          <a:p>
            <a:endParaRPr lang="en-US" sz="2000" dirty="0"/>
          </a:p>
          <a:p>
            <a:endParaRPr lang="en-US" sz="2000" dirty="0"/>
          </a:p>
        </p:txBody>
      </p:sp>
      <p:sp>
        <p:nvSpPr>
          <p:cNvPr id="4" name="Slide Number Placeholder 3">
            <a:extLst>
              <a:ext uri="{FF2B5EF4-FFF2-40B4-BE49-F238E27FC236}">
                <a16:creationId xmlns:a16="http://schemas.microsoft.com/office/drawing/2014/main" id="{46917C13-AF30-CC4E-A66F-604D42A3AAD0}"/>
              </a:ext>
            </a:extLst>
          </p:cNvPr>
          <p:cNvSpPr>
            <a:spLocks noGrp="1"/>
          </p:cNvSpPr>
          <p:nvPr>
            <p:ph type="sldNum" sz="quarter" idx="12"/>
          </p:nvPr>
        </p:nvSpPr>
        <p:spPr/>
        <p:txBody>
          <a:bodyPr/>
          <a:lstStyle/>
          <a:p>
            <a:fld id="{0D3EA2A3-9E4C-0E40-A1FD-275CDDA6F426}" type="slidenum">
              <a:rPr lang="en-US" smtClean="0"/>
              <a:t>27</a:t>
            </a:fld>
            <a:endParaRPr lang="en-US"/>
          </a:p>
        </p:txBody>
      </p:sp>
      <p:grpSp>
        <p:nvGrpSpPr>
          <p:cNvPr id="9" name="Group 8">
            <a:extLst>
              <a:ext uri="{FF2B5EF4-FFF2-40B4-BE49-F238E27FC236}">
                <a16:creationId xmlns:a16="http://schemas.microsoft.com/office/drawing/2014/main" id="{C31D1AB0-732E-FC44-80AA-3BFACE4E3BB1}"/>
              </a:ext>
            </a:extLst>
          </p:cNvPr>
          <p:cNvGrpSpPr/>
          <p:nvPr/>
        </p:nvGrpSpPr>
        <p:grpSpPr>
          <a:xfrm>
            <a:off x="8024" y="2127249"/>
            <a:ext cx="1723913" cy="2985671"/>
            <a:chOff x="8610600" y="1440572"/>
            <a:chExt cx="1696161" cy="2895998"/>
          </a:xfrm>
        </p:grpSpPr>
        <p:pic>
          <p:nvPicPr>
            <p:cNvPr id="5" name="Picture 4">
              <a:extLst>
                <a:ext uri="{FF2B5EF4-FFF2-40B4-BE49-F238E27FC236}">
                  <a16:creationId xmlns:a16="http://schemas.microsoft.com/office/drawing/2014/main" id="{979D4625-9DE0-1547-BCC3-DF5D7EE0C156}"/>
                </a:ext>
              </a:extLst>
            </p:cNvPr>
            <p:cNvPicPr>
              <a:picLocks noChangeAspect="1"/>
            </p:cNvPicPr>
            <p:nvPr/>
          </p:nvPicPr>
          <p:blipFill>
            <a:blip r:embed="rId3"/>
            <a:stretch>
              <a:fillRect/>
            </a:stretch>
          </p:blipFill>
          <p:spPr>
            <a:xfrm>
              <a:off x="8610600" y="1440572"/>
              <a:ext cx="1696161" cy="2894781"/>
            </a:xfrm>
            <a:prstGeom prst="rect">
              <a:avLst/>
            </a:prstGeom>
          </p:spPr>
        </p:pic>
        <p:sp>
          <p:nvSpPr>
            <p:cNvPr id="6" name="Rectangle 5">
              <a:extLst>
                <a:ext uri="{FF2B5EF4-FFF2-40B4-BE49-F238E27FC236}">
                  <a16:creationId xmlns:a16="http://schemas.microsoft.com/office/drawing/2014/main" id="{437471BB-A134-9C45-BB80-2B4A0DA80811}"/>
                </a:ext>
              </a:extLst>
            </p:cNvPr>
            <p:cNvSpPr/>
            <p:nvPr/>
          </p:nvSpPr>
          <p:spPr>
            <a:xfrm>
              <a:off x="8610600" y="2867964"/>
              <a:ext cx="1696161" cy="489501"/>
            </a:xfrm>
            <a:prstGeom prst="rect">
              <a:avLst/>
            </a:prstGeom>
            <a:solidFill>
              <a:schemeClr val="tx2">
                <a:lumMod val="40000"/>
                <a:lumOff val="60000"/>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DF66E5-3357-3E44-A78A-2B1B2157B5FE}"/>
                </a:ext>
              </a:extLst>
            </p:cNvPr>
            <p:cNvSpPr/>
            <p:nvPr/>
          </p:nvSpPr>
          <p:spPr>
            <a:xfrm>
              <a:off x="8610600" y="3357465"/>
              <a:ext cx="1696161" cy="489501"/>
            </a:xfrm>
            <a:prstGeom prst="rect">
              <a:avLst/>
            </a:prstGeom>
            <a:solidFill>
              <a:schemeClr val="tx2">
                <a:lumMod val="40000"/>
                <a:lumOff val="6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BE1F1D6-6680-5D46-94B4-E039ACD75253}"/>
                </a:ext>
              </a:extLst>
            </p:cNvPr>
            <p:cNvSpPr/>
            <p:nvPr/>
          </p:nvSpPr>
          <p:spPr>
            <a:xfrm>
              <a:off x="8610600" y="3847069"/>
              <a:ext cx="1696161" cy="489501"/>
            </a:xfrm>
            <a:prstGeom prst="rect">
              <a:avLst/>
            </a:prstGeom>
            <a:solidFill>
              <a:schemeClr val="tx2">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179F218D-2C4D-D04F-A75B-075C8B21E1A4}"/>
              </a:ext>
            </a:extLst>
          </p:cNvPr>
          <p:cNvPicPr>
            <a:picLocks noChangeAspect="1"/>
          </p:cNvPicPr>
          <p:nvPr/>
        </p:nvPicPr>
        <p:blipFill>
          <a:blip r:embed="rId4"/>
          <a:stretch>
            <a:fillRect/>
          </a:stretch>
        </p:blipFill>
        <p:spPr>
          <a:xfrm>
            <a:off x="7176248" y="1553782"/>
            <a:ext cx="5007728" cy="4351339"/>
          </a:xfrm>
          <a:prstGeom prst="rect">
            <a:avLst/>
          </a:prstGeom>
        </p:spPr>
      </p:pic>
      <p:sp>
        <p:nvSpPr>
          <p:cNvPr id="12" name="TextBox 11">
            <a:extLst>
              <a:ext uri="{FF2B5EF4-FFF2-40B4-BE49-F238E27FC236}">
                <a16:creationId xmlns:a16="http://schemas.microsoft.com/office/drawing/2014/main" id="{30D441F9-C78A-F94A-B318-5B9B0CF7B4F3}"/>
              </a:ext>
            </a:extLst>
          </p:cNvPr>
          <p:cNvSpPr txBox="1"/>
          <p:nvPr/>
        </p:nvSpPr>
        <p:spPr>
          <a:xfrm>
            <a:off x="8342334" y="6356350"/>
            <a:ext cx="2580362" cy="369332"/>
          </a:xfrm>
          <a:prstGeom prst="rect">
            <a:avLst/>
          </a:prstGeom>
          <a:noFill/>
        </p:spPr>
        <p:txBody>
          <a:bodyPr wrap="square" rtlCol="0">
            <a:spAutoFit/>
          </a:bodyPr>
          <a:lstStyle/>
          <a:p>
            <a:r>
              <a:rPr lang="en-US" i="1" dirty="0"/>
              <a:t>Clark et al. (2015) WRR</a:t>
            </a:r>
          </a:p>
        </p:txBody>
      </p:sp>
    </p:spTree>
    <p:extLst>
      <p:ext uri="{BB962C8B-B14F-4D97-AF65-F5344CB8AC3E}">
        <p14:creationId xmlns:p14="http://schemas.microsoft.com/office/powerpoint/2010/main" val="2479364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782EF-80EC-EB44-BEBE-846A4911A541}"/>
              </a:ext>
            </a:extLst>
          </p:cNvPr>
          <p:cNvSpPr>
            <a:spLocks noGrp="1"/>
          </p:cNvSpPr>
          <p:nvPr>
            <p:ph type="title"/>
          </p:nvPr>
        </p:nvSpPr>
        <p:spPr>
          <a:xfrm>
            <a:off x="479854" y="18255"/>
            <a:ext cx="10515600" cy="1325563"/>
          </a:xfrm>
        </p:spPr>
        <p:txBody>
          <a:bodyPr/>
          <a:lstStyle/>
          <a:p>
            <a:r>
              <a:rPr lang="en-US" dirty="0"/>
              <a:t>Model evaluation</a:t>
            </a:r>
          </a:p>
        </p:txBody>
      </p:sp>
      <p:sp>
        <p:nvSpPr>
          <p:cNvPr id="3" name="Content Placeholder 2">
            <a:extLst>
              <a:ext uri="{FF2B5EF4-FFF2-40B4-BE49-F238E27FC236}">
                <a16:creationId xmlns:a16="http://schemas.microsoft.com/office/drawing/2014/main" id="{974655F6-F12A-3E4E-9C0B-B9AFD2D2415D}"/>
              </a:ext>
            </a:extLst>
          </p:cNvPr>
          <p:cNvSpPr>
            <a:spLocks noGrp="1"/>
          </p:cNvSpPr>
          <p:nvPr>
            <p:ph idx="1"/>
          </p:nvPr>
        </p:nvSpPr>
        <p:spPr>
          <a:xfrm>
            <a:off x="650789" y="1133647"/>
            <a:ext cx="11061357" cy="4351338"/>
          </a:xfrm>
        </p:spPr>
        <p:txBody>
          <a:bodyPr/>
          <a:lstStyle/>
          <a:p>
            <a:r>
              <a:rPr lang="en-US" dirty="0"/>
              <a:t>International soil moisture network (in-situ soil moisture measurements)</a:t>
            </a:r>
          </a:p>
        </p:txBody>
      </p:sp>
      <p:sp>
        <p:nvSpPr>
          <p:cNvPr id="4" name="Slide Number Placeholder 3">
            <a:extLst>
              <a:ext uri="{FF2B5EF4-FFF2-40B4-BE49-F238E27FC236}">
                <a16:creationId xmlns:a16="http://schemas.microsoft.com/office/drawing/2014/main" id="{80AB5264-9BBE-B847-BD57-CE2B587F5052}"/>
              </a:ext>
            </a:extLst>
          </p:cNvPr>
          <p:cNvSpPr>
            <a:spLocks noGrp="1"/>
          </p:cNvSpPr>
          <p:nvPr>
            <p:ph type="sldNum" sz="quarter" idx="12"/>
          </p:nvPr>
        </p:nvSpPr>
        <p:spPr/>
        <p:txBody>
          <a:bodyPr/>
          <a:lstStyle/>
          <a:p>
            <a:fld id="{0D3EA2A3-9E4C-0E40-A1FD-275CDDA6F426}" type="slidenum">
              <a:rPr lang="en-US" smtClean="0"/>
              <a:t>28</a:t>
            </a:fld>
            <a:endParaRPr lang="en-US"/>
          </a:p>
        </p:txBody>
      </p:sp>
      <p:pic>
        <p:nvPicPr>
          <p:cNvPr id="6" name="Picture 5">
            <a:extLst>
              <a:ext uri="{FF2B5EF4-FFF2-40B4-BE49-F238E27FC236}">
                <a16:creationId xmlns:a16="http://schemas.microsoft.com/office/drawing/2014/main" id="{8F791C58-5806-0A4D-9B00-C344037F1679}"/>
              </a:ext>
            </a:extLst>
          </p:cNvPr>
          <p:cNvPicPr>
            <a:picLocks noChangeAspect="1"/>
          </p:cNvPicPr>
          <p:nvPr/>
        </p:nvPicPr>
        <p:blipFill>
          <a:blip r:embed="rId2"/>
          <a:stretch>
            <a:fillRect/>
          </a:stretch>
        </p:blipFill>
        <p:spPr>
          <a:xfrm>
            <a:off x="0" y="1760985"/>
            <a:ext cx="7010097" cy="4351338"/>
          </a:xfrm>
          <a:prstGeom prst="rect">
            <a:avLst/>
          </a:prstGeom>
        </p:spPr>
      </p:pic>
      <p:pic>
        <p:nvPicPr>
          <p:cNvPr id="8" name="Picture 7">
            <a:extLst>
              <a:ext uri="{FF2B5EF4-FFF2-40B4-BE49-F238E27FC236}">
                <a16:creationId xmlns:a16="http://schemas.microsoft.com/office/drawing/2014/main" id="{33739010-5D59-AB4B-BF6A-1F84032EA565}"/>
              </a:ext>
            </a:extLst>
          </p:cNvPr>
          <p:cNvPicPr>
            <a:picLocks noChangeAspect="1"/>
          </p:cNvPicPr>
          <p:nvPr/>
        </p:nvPicPr>
        <p:blipFill>
          <a:blip r:embed="rId3"/>
          <a:stretch>
            <a:fillRect/>
          </a:stretch>
        </p:blipFill>
        <p:spPr>
          <a:xfrm>
            <a:off x="6708713" y="2215183"/>
            <a:ext cx="5483287" cy="3127978"/>
          </a:xfrm>
          <a:prstGeom prst="rect">
            <a:avLst/>
          </a:prstGeom>
        </p:spPr>
      </p:pic>
      <p:sp>
        <p:nvSpPr>
          <p:cNvPr id="9" name="TextBox 8">
            <a:extLst>
              <a:ext uri="{FF2B5EF4-FFF2-40B4-BE49-F238E27FC236}">
                <a16:creationId xmlns:a16="http://schemas.microsoft.com/office/drawing/2014/main" id="{C301686A-C425-EF41-908B-9926B26B2A78}"/>
              </a:ext>
            </a:extLst>
          </p:cNvPr>
          <p:cNvSpPr txBox="1"/>
          <p:nvPr/>
        </p:nvSpPr>
        <p:spPr>
          <a:xfrm>
            <a:off x="7429197" y="5480326"/>
            <a:ext cx="4343703" cy="369332"/>
          </a:xfrm>
          <a:prstGeom prst="rect">
            <a:avLst/>
          </a:prstGeom>
          <a:noFill/>
        </p:spPr>
        <p:txBody>
          <a:bodyPr wrap="square" rtlCol="0">
            <a:spAutoFit/>
          </a:bodyPr>
          <a:lstStyle/>
          <a:p>
            <a:r>
              <a:rPr lang="en-US" dirty="0">
                <a:hlinkClick r:id="rId4"/>
              </a:rPr>
              <a:t>https://ismn.geo.tuwien.ac.at/en/</a:t>
            </a:r>
            <a:r>
              <a:rPr lang="en-US" dirty="0"/>
              <a:t> </a:t>
            </a:r>
          </a:p>
        </p:txBody>
      </p:sp>
      <p:sp>
        <p:nvSpPr>
          <p:cNvPr id="10" name="TextBox 9">
            <a:extLst>
              <a:ext uri="{FF2B5EF4-FFF2-40B4-BE49-F238E27FC236}">
                <a16:creationId xmlns:a16="http://schemas.microsoft.com/office/drawing/2014/main" id="{4386513C-60BF-0549-BF99-4F83F9777A57}"/>
              </a:ext>
            </a:extLst>
          </p:cNvPr>
          <p:cNvSpPr txBox="1"/>
          <p:nvPr/>
        </p:nvSpPr>
        <p:spPr>
          <a:xfrm>
            <a:off x="2773085" y="6488668"/>
            <a:ext cx="7871255" cy="369332"/>
          </a:xfrm>
          <a:prstGeom prst="rect">
            <a:avLst/>
          </a:prstGeom>
          <a:noFill/>
        </p:spPr>
        <p:txBody>
          <a:bodyPr wrap="square" rtlCol="0">
            <a:spAutoFit/>
          </a:bodyPr>
          <a:lstStyle/>
          <a:p>
            <a:pPr marL="285750" indent="-285750">
              <a:buFont typeface="Wingdings" pitchFamily="2" charset="2"/>
              <a:buChar char="Ø"/>
            </a:pPr>
            <a:r>
              <a:rPr lang="en-US" dirty="0">
                <a:solidFill>
                  <a:schemeClr val="accent1"/>
                </a:solidFill>
              </a:rPr>
              <a:t>Soil moisture data often available at FLUXNET and </a:t>
            </a:r>
            <a:r>
              <a:rPr lang="en-US" dirty="0" err="1">
                <a:solidFill>
                  <a:schemeClr val="accent1"/>
                </a:solidFill>
              </a:rPr>
              <a:t>Ameriflux</a:t>
            </a:r>
            <a:r>
              <a:rPr lang="en-US" dirty="0">
                <a:solidFill>
                  <a:schemeClr val="accent1"/>
                </a:solidFill>
              </a:rPr>
              <a:t> sites</a:t>
            </a:r>
          </a:p>
        </p:txBody>
      </p:sp>
    </p:spTree>
    <p:extLst>
      <p:ext uri="{BB962C8B-B14F-4D97-AF65-F5344CB8AC3E}">
        <p14:creationId xmlns:p14="http://schemas.microsoft.com/office/powerpoint/2010/main" val="1812025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782EF-80EC-EB44-BEBE-846A4911A541}"/>
              </a:ext>
            </a:extLst>
          </p:cNvPr>
          <p:cNvSpPr>
            <a:spLocks noGrp="1"/>
          </p:cNvSpPr>
          <p:nvPr>
            <p:ph type="title"/>
          </p:nvPr>
        </p:nvSpPr>
        <p:spPr>
          <a:xfrm>
            <a:off x="319216" y="82697"/>
            <a:ext cx="10515600" cy="1325563"/>
          </a:xfrm>
        </p:spPr>
        <p:txBody>
          <a:bodyPr/>
          <a:lstStyle/>
          <a:p>
            <a:r>
              <a:rPr lang="en-US" dirty="0"/>
              <a:t>Model evaluation</a:t>
            </a:r>
          </a:p>
        </p:txBody>
      </p:sp>
      <p:sp>
        <p:nvSpPr>
          <p:cNvPr id="3" name="Content Placeholder 2">
            <a:extLst>
              <a:ext uri="{FF2B5EF4-FFF2-40B4-BE49-F238E27FC236}">
                <a16:creationId xmlns:a16="http://schemas.microsoft.com/office/drawing/2014/main" id="{974655F6-F12A-3E4E-9C0B-B9AFD2D2415D}"/>
              </a:ext>
            </a:extLst>
          </p:cNvPr>
          <p:cNvSpPr>
            <a:spLocks noGrp="1"/>
          </p:cNvSpPr>
          <p:nvPr>
            <p:ph idx="1"/>
          </p:nvPr>
        </p:nvSpPr>
        <p:spPr>
          <a:xfrm>
            <a:off x="650789" y="1133647"/>
            <a:ext cx="11061357" cy="4351338"/>
          </a:xfrm>
        </p:spPr>
        <p:txBody>
          <a:bodyPr/>
          <a:lstStyle/>
          <a:p>
            <a:r>
              <a:rPr lang="en-US" dirty="0"/>
              <a:t>Microwave remote sensing (e.g. </a:t>
            </a:r>
            <a:r>
              <a:rPr lang="en-US" dirty="0">
                <a:hlinkClick r:id="rId2"/>
              </a:rPr>
              <a:t>https://www.esa-soilmoisture-cci.org</a:t>
            </a:r>
            <a:r>
              <a:rPr lang="en-US" dirty="0"/>
              <a:t>)  </a:t>
            </a:r>
          </a:p>
        </p:txBody>
      </p:sp>
      <p:sp>
        <p:nvSpPr>
          <p:cNvPr id="4" name="Slide Number Placeholder 3">
            <a:extLst>
              <a:ext uri="{FF2B5EF4-FFF2-40B4-BE49-F238E27FC236}">
                <a16:creationId xmlns:a16="http://schemas.microsoft.com/office/drawing/2014/main" id="{80AB5264-9BBE-B847-BD57-CE2B587F5052}"/>
              </a:ext>
            </a:extLst>
          </p:cNvPr>
          <p:cNvSpPr>
            <a:spLocks noGrp="1"/>
          </p:cNvSpPr>
          <p:nvPr>
            <p:ph type="sldNum" sz="quarter" idx="12"/>
          </p:nvPr>
        </p:nvSpPr>
        <p:spPr/>
        <p:txBody>
          <a:bodyPr/>
          <a:lstStyle/>
          <a:p>
            <a:fld id="{0D3EA2A3-9E4C-0E40-A1FD-275CDDA6F426}" type="slidenum">
              <a:rPr lang="en-US" smtClean="0"/>
              <a:t>29</a:t>
            </a:fld>
            <a:endParaRPr lang="en-US"/>
          </a:p>
        </p:txBody>
      </p:sp>
      <p:pic>
        <p:nvPicPr>
          <p:cNvPr id="6" name="Picture 5">
            <a:extLst>
              <a:ext uri="{FF2B5EF4-FFF2-40B4-BE49-F238E27FC236}">
                <a16:creationId xmlns:a16="http://schemas.microsoft.com/office/drawing/2014/main" id="{58506AE1-47DA-334A-87F6-A15CA7EBE9A7}"/>
              </a:ext>
            </a:extLst>
          </p:cNvPr>
          <p:cNvPicPr>
            <a:picLocks noChangeAspect="1"/>
          </p:cNvPicPr>
          <p:nvPr/>
        </p:nvPicPr>
        <p:blipFill>
          <a:blip r:embed="rId3"/>
          <a:stretch>
            <a:fillRect/>
          </a:stretch>
        </p:blipFill>
        <p:spPr>
          <a:xfrm>
            <a:off x="650789" y="1616844"/>
            <a:ext cx="7910114" cy="5241156"/>
          </a:xfrm>
          <a:prstGeom prst="rect">
            <a:avLst/>
          </a:prstGeom>
        </p:spPr>
      </p:pic>
      <p:sp>
        <p:nvSpPr>
          <p:cNvPr id="7" name="TextBox 6">
            <a:extLst>
              <a:ext uri="{FF2B5EF4-FFF2-40B4-BE49-F238E27FC236}">
                <a16:creationId xmlns:a16="http://schemas.microsoft.com/office/drawing/2014/main" id="{158BFE57-346D-B74F-A0EA-6D172FD3F6D0}"/>
              </a:ext>
            </a:extLst>
          </p:cNvPr>
          <p:cNvSpPr txBox="1"/>
          <p:nvPr/>
        </p:nvSpPr>
        <p:spPr>
          <a:xfrm>
            <a:off x="8610600" y="3575702"/>
            <a:ext cx="2751438" cy="1323439"/>
          </a:xfrm>
          <a:prstGeom prst="rect">
            <a:avLst/>
          </a:prstGeom>
          <a:noFill/>
        </p:spPr>
        <p:txBody>
          <a:bodyPr wrap="square" rtlCol="0">
            <a:spAutoFit/>
          </a:bodyPr>
          <a:lstStyle/>
          <a:p>
            <a:pPr marL="285750" indent="-285750">
              <a:buFont typeface="Wingdings" pitchFamily="2" charset="2"/>
              <a:buChar char="Ø"/>
            </a:pPr>
            <a:r>
              <a:rPr lang="en-US" sz="2000" dirty="0">
                <a:solidFill>
                  <a:schemeClr val="accent1"/>
                </a:solidFill>
              </a:rPr>
              <a:t>Microwave brightness temp or backscatter sensitive to moisture in canopy and soil</a:t>
            </a:r>
          </a:p>
        </p:txBody>
      </p:sp>
    </p:spTree>
    <p:extLst>
      <p:ext uri="{BB962C8B-B14F-4D97-AF65-F5344CB8AC3E}">
        <p14:creationId xmlns:p14="http://schemas.microsoft.com/office/powerpoint/2010/main" val="1911883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34E0-BEBF-1948-A661-3ECA741DCE66}"/>
              </a:ext>
            </a:extLst>
          </p:cNvPr>
          <p:cNvSpPr>
            <a:spLocks noGrp="1"/>
          </p:cNvSpPr>
          <p:nvPr>
            <p:ph type="title"/>
          </p:nvPr>
        </p:nvSpPr>
        <p:spPr/>
        <p:txBody>
          <a:bodyPr/>
          <a:lstStyle/>
          <a:p>
            <a:r>
              <a:rPr lang="en-US" dirty="0"/>
              <a:t>Soil moisture (𝛳)</a:t>
            </a:r>
          </a:p>
        </p:txBody>
      </p:sp>
      <p:sp>
        <p:nvSpPr>
          <p:cNvPr id="3" name="Content Placeholder 2">
            <a:extLst>
              <a:ext uri="{FF2B5EF4-FFF2-40B4-BE49-F238E27FC236}">
                <a16:creationId xmlns:a16="http://schemas.microsoft.com/office/drawing/2014/main" id="{9AF462EC-7747-D940-A5F8-9999F432A65A}"/>
              </a:ext>
            </a:extLst>
          </p:cNvPr>
          <p:cNvSpPr>
            <a:spLocks noGrp="1"/>
          </p:cNvSpPr>
          <p:nvPr>
            <p:ph idx="1"/>
          </p:nvPr>
        </p:nvSpPr>
        <p:spPr>
          <a:xfrm>
            <a:off x="838200" y="1825625"/>
            <a:ext cx="5433508" cy="4351338"/>
          </a:xfrm>
        </p:spPr>
        <p:txBody>
          <a:bodyPr>
            <a:normAutofit/>
          </a:bodyPr>
          <a:lstStyle/>
          <a:p>
            <a:r>
              <a:rPr lang="en-US" sz="2000" dirty="0"/>
              <a:t>Calculate the vertical profile </a:t>
            </a:r>
            <a:r>
              <a:rPr lang="en-US" sz="2000" dirty="0">
                <a:sym typeface="Wingdings" pitchFamily="2" charset="2"/>
              </a:rPr>
              <a:t> moisture movement down (and up) the soil column</a:t>
            </a:r>
          </a:p>
          <a:p>
            <a:r>
              <a:rPr lang="en-US" sz="2000" dirty="0">
                <a:sym typeface="Wingdings" pitchFamily="2" charset="2"/>
              </a:rPr>
              <a:t>Dynamics from Darcy’s Law (water flows from high to low potential) and Richards equation </a:t>
            </a:r>
          </a:p>
          <a:p>
            <a:r>
              <a:rPr lang="en-US" sz="2000" dirty="0">
                <a:sym typeface="Wingdings" pitchFamily="2" charset="2"/>
              </a:rPr>
              <a:t>Water movement has complex dependencies on soil wetness, texture etc. </a:t>
            </a:r>
          </a:p>
          <a:p>
            <a:endParaRPr lang="en-US" sz="2000" dirty="0">
              <a:sym typeface="Wingdings" pitchFamily="2" charset="2"/>
            </a:endParaRPr>
          </a:p>
          <a:p>
            <a:endParaRPr lang="en-US" sz="2000" dirty="0">
              <a:sym typeface="Wingdings" pitchFamily="2" charset="2"/>
            </a:endParaRPr>
          </a:p>
          <a:p>
            <a:r>
              <a:rPr lang="en-US" sz="2000" dirty="0">
                <a:sym typeface="Wingdings" pitchFamily="2" charset="2"/>
              </a:rPr>
              <a:t>Units:</a:t>
            </a:r>
          </a:p>
          <a:p>
            <a:pPr lvl="1"/>
            <a:r>
              <a:rPr lang="en-US" sz="1600" dirty="0">
                <a:sym typeface="Wingdings" pitchFamily="2" charset="2"/>
              </a:rPr>
              <a:t>Total soil water: kgm</a:t>
            </a:r>
            <a:r>
              <a:rPr lang="en-US" sz="1600" baseline="30000" dirty="0">
                <a:sym typeface="Wingdings" pitchFamily="2" charset="2"/>
              </a:rPr>
              <a:t>-2</a:t>
            </a:r>
          </a:p>
          <a:p>
            <a:pPr lvl="1"/>
            <a:r>
              <a:rPr lang="en-US" sz="1600" dirty="0">
                <a:sym typeface="Wingdings" pitchFamily="2" charset="2"/>
              </a:rPr>
              <a:t>Volumetric soil moisture: m</a:t>
            </a:r>
            <a:r>
              <a:rPr lang="en-US" sz="1600" baseline="30000" dirty="0">
                <a:sym typeface="Wingdings" pitchFamily="2" charset="2"/>
              </a:rPr>
              <a:t>3</a:t>
            </a:r>
            <a:r>
              <a:rPr lang="en-US" sz="1600" dirty="0">
                <a:sym typeface="Wingdings" pitchFamily="2" charset="2"/>
              </a:rPr>
              <a:t>m</a:t>
            </a:r>
            <a:r>
              <a:rPr lang="en-US" sz="1600" baseline="30000" dirty="0">
                <a:sym typeface="Wingdings" pitchFamily="2" charset="2"/>
              </a:rPr>
              <a:t>-3</a:t>
            </a:r>
          </a:p>
          <a:p>
            <a:pPr lvl="1"/>
            <a:r>
              <a:rPr lang="en-US" sz="1600" dirty="0">
                <a:sym typeface="Wingdings" pitchFamily="2" charset="2"/>
              </a:rPr>
              <a:t>Water flux: kgm</a:t>
            </a:r>
            <a:r>
              <a:rPr lang="en-US" sz="1600" baseline="30000" dirty="0">
                <a:sym typeface="Wingdings" pitchFamily="2" charset="2"/>
              </a:rPr>
              <a:t>-2</a:t>
            </a:r>
            <a:r>
              <a:rPr lang="en-US" sz="1600" dirty="0">
                <a:sym typeface="Wingdings" pitchFamily="2" charset="2"/>
              </a:rPr>
              <a:t>s</a:t>
            </a:r>
            <a:r>
              <a:rPr lang="en-US" sz="1600" baseline="30000" dirty="0">
                <a:sym typeface="Wingdings" pitchFamily="2" charset="2"/>
              </a:rPr>
              <a:t>-1</a:t>
            </a:r>
            <a:endParaRPr lang="en-US" sz="1600" baseline="30000" dirty="0"/>
          </a:p>
        </p:txBody>
      </p:sp>
      <p:sp>
        <p:nvSpPr>
          <p:cNvPr id="4" name="Slide Number Placeholder 3">
            <a:extLst>
              <a:ext uri="{FF2B5EF4-FFF2-40B4-BE49-F238E27FC236}">
                <a16:creationId xmlns:a16="http://schemas.microsoft.com/office/drawing/2014/main" id="{32A52AAE-4D3D-E24B-AB13-16809461C70F}"/>
              </a:ext>
            </a:extLst>
          </p:cNvPr>
          <p:cNvSpPr>
            <a:spLocks noGrp="1"/>
          </p:cNvSpPr>
          <p:nvPr>
            <p:ph type="sldNum" sz="quarter" idx="12"/>
          </p:nvPr>
        </p:nvSpPr>
        <p:spPr/>
        <p:txBody>
          <a:bodyPr/>
          <a:lstStyle/>
          <a:p>
            <a:fld id="{0D3EA2A3-9E4C-0E40-A1FD-275CDDA6F426}" type="slidenum">
              <a:rPr lang="en-US" smtClean="0"/>
              <a:t>3</a:t>
            </a:fld>
            <a:endParaRPr lang="en-US"/>
          </a:p>
        </p:txBody>
      </p:sp>
      <p:pic>
        <p:nvPicPr>
          <p:cNvPr id="6" name="Picture 5">
            <a:extLst>
              <a:ext uri="{FF2B5EF4-FFF2-40B4-BE49-F238E27FC236}">
                <a16:creationId xmlns:a16="http://schemas.microsoft.com/office/drawing/2014/main" id="{DE017BC1-168D-9640-B811-1A5A29D39BB0}"/>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4700"/>
                    </a14:imgEffect>
                    <a14:imgEffect>
                      <a14:saturation sat="0"/>
                    </a14:imgEffect>
                    <a14:imgEffect>
                      <a14:brightnessContrast bright="20000" contrast="-20000"/>
                    </a14:imgEffect>
                  </a14:imgLayer>
                </a14:imgProps>
              </a:ext>
            </a:extLst>
          </a:blip>
          <a:srcRect l="43923" t="10191" r="5323" b="7403"/>
          <a:stretch/>
        </p:blipFill>
        <p:spPr>
          <a:xfrm rot="5400000">
            <a:off x="7715604" y="1309743"/>
            <a:ext cx="3480735" cy="4238513"/>
          </a:xfrm>
          <a:prstGeom prst="rect">
            <a:avLst/>
          </a:prstGeom>
        </p:spPr>
      </p:pic>
      <p:sp>
        <p:nvSpPr>
          <p:cNvPr id="7" name="TextBox 6">
            <a:extLst>
              <a:ext uri="{FF2B5EF4-FFF2-40B4-BE49-F238E27FC236}">
                <a16:creationId xmlns:a16="http://schemas.microsoft.com/office/drawing/2014/main" id="{7CE877DD-BEF6-1240-AF9A-355B038876B1}"/>
              </a:ext>
            </a:extLst>
          </p:cNvPr>
          <p:cNvSpPr txBox="1"/>
          <p:nvPr/>
        </p:nvSpPr>
        <p:spPr>
          <a:xfrm>
            <a:off x="8700541" y="6487249"/>
            <a:ext cx="2653259" cy="369332"/>
          </a:xfrm>
          <a:prstGeom prst="rect">
            <a:avLst/>
          </a:prstGeom>
          <a:noFill/>
        </p:spPr>
        <p:txBody>
          <a:bodyPr wrap="square" rtlCol="0">
            <a:spAutoFit/>
          </a:bodyPr>
          <a:lstStyle/>
          <a:p>
            <a:r>
              <a:rPr lang="en-US" i="1" dirty="0" err="1"/>
              <a:t>Bonan</a:t>
            </a:r>
            <a:r>
              <a:rPr lang="en-US" i="1" dirty="0"/>
              <a:t> (2019) Fig. 8.2</a:t>
            </a:r>
          </a:p>
        </p:txBody>
      </p:sp>
    </p:spTree>
    <p:extLst>
      <p:ext uri="{BB962C8B-B14F-4D97-AF65-F5344CB8AC3E}">
        <p14:creationId xmlns:p14="http://schemas.microsoft.com/office/powerpoint/2010/main" val="1789976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782EF-80EC-EB44-BEBE-846A4911A541}"/>
              </a:ext>
            </a:extLst>
          </p:cNvPr>
          <p:cNvSpPr>
            <a:spLocks noGrp="1"/>
          </p:cNvSpPr>
          <p:nvPr>
            <p:ph type="title"/>
          </p:nvPr>
        </p:nvSpPr>
        <p:spPr>
          <a:xfrm>
            <a:off x="479854" y="18255"/>
            <a:ext cx="10515600" cy="1325563"/>
          </a:xfrm>
        </p:spPr>
        <p:txBody>
          <a:bodyPr/>
          <a:lstStyle/>
          <a:p>
            <a:r>
              <a:rPr lang="en-US" dirty="0"/>
              <a:t>Model evaluation</a:t>
            </a:r>
          </a:p>
        </p:txBody>
      </p:sp>
      <p:sp>
        <p:nvSpPr>
          <p:cNvPr id="3" name="Content Placeholder 2">
            <a:extLst>
              <a:ext uri="{FF2B5EF4-FFF2-40B4-BE49-F238E27FC236}">
                <a16:creationId xmlns:a16="http://schemas.microsoft.com/office/drawing/2014/main" id="{974655F6-F12A-3E4E-9C0B-B9AFD2D2415D}"/>
              </a:ext>
            </a:extLst>
          </p:cNvPr>
          <p:cNvSpPr>
            <a:spLocks noGrp="1"/>
          </p:cNvSpPr>
          <p:nvPr>
            <p:ph idx="1"/>
          </p:nvPr>
        </p:nvSpPr>
        <p:spPr>
          <a:xfrm>
            <a:off x="650789" y="1133647"/>
            <a:ext cx="11061357" cy="4351338"/>
          </a:xfrm>
        </p:spPr>
        <p:txBody>
          <a:bodyPr/>
          <a:lstStyle/>
          <a:p>
            <a:r>
              <a:rPr lang="en-US" dirty="0"/>
              <a:t>Total water storage from satellite gravity measurements (e.g. GRACE)</a:t>
            </a:r>
          </a:p>
        </p:txBody>
      </p:sp>
      <p:sp>
        <p:nvSpPr>
          <p:cNvPr id="4" name="Slide Number Placeholder 3">
            <a:extLst>
              <a:ext uri="{FF2B5EF4-FFF2-40B4-BE49-F238E27FC236}">
                <a16:creationId xmlns:a16="http://schemas.microsoft.com/office/drawing/2014/main" id="{80AB5264-9BBE-B847-BD57-CE2B587F5052}"/>
              </a:ext>
            </a:extLst>
          </p:cNvPr>
          <p:cNvSpPr>
            <a:spLocks noGrp="1"/>
          </p:cNvSpPr>
          <p:nvPr>
            <p:ph type="sldNum" sz="quarter" idx="12"/>
          </p:nvPr>
        </p:nvSpPr>
        <p:spPr/>
        <p:txBody>
          <a:bodyPr/>
          <a:lstStyle/>
          <a:p>
            <a:fld id="{0D3EA2A3-9E4C-0E40-A1FD-275CDDA6F426}" type="slidenum">
              <a:rPr lang="en-US" smtClean="0"/>
              <a:t>30</a:t>
            </a:fld>
            <a:endParaRPr lang="en-US"/>
          </a:p>
        </p:txBody>
      </p:sp>
      <p:pic>
        <p:nvPicPr>
          <p:cNvPr id="6" name="Picture 5">
            <a:extLst>
              <a:ext uri="{FF2B5EF4-FFF2-40B4-BE49-F238E27FC236}">
                <a16:creationId xmlns:a16="http://schemas.microsoft.com/office/drawing/2014/main" id="{EEFF601C-4F59-6745-8263-12B53EDAFCBD}"/>
              </a:ext>
            </a:extLst>
          </p:cNvPr>
          <p:cNvPicPr>
            <a:picLocks noChangeAspect="1"/>
          </p:cNvPicPr>
          <p:nvPr/>
        </p:nvPicPr>
        <p:blipFill>
          <a:blip r:embed="rId2"/>
          <a:stretch>
            <a:fillRect/>
          </a:stretch>
        </p:blipFill>
        <p:spPr>
          <a:xfrm>
            <a:off x="2819570" y="1660192"/>
            <a:ext cx="6507580" cy="4351337"/>
          </a:xfrm>
          <a:prstGeom prst="rect">
            <a:avLst/>
          </a:prstGeom>
        </p:spPr>
      </p:pic>
      <p:sp>
        <p:nvSpPr>
          <p:cNvPr id="8" name="TextBox 7">
            <a:extLst>
              <a:ext uri="{FF2B5EF4-FFF2-40B4-BE49-F238E27FC236}">
                <a16:creationId xmlns:a16="http://schemas.microsoft.com/office/drawing/2014/main" id="{C8262812-04D6-EB4B-AE9F-008A88D3F1B2}"/>
              </a:ext>
            </a:extLst>
          </p:cNvPr>
          <p:cNvSpPr txBox="1"/>
          <p:nvPr/>
        </p:nvSpPr>
        <p:spPr>
          <a:xfrm>
            <a:off x="2647434" y="6141385"/>
            <a:ext cx="7068065" cy="646331"/>
          </a:xfrm>
          <a:prstGeom prst="rect">
            <a:avLst/>
          </a:prstGeom>
          <a:noFill/>
        </p:spPr>
        <p:txBody>
          <a:bodyPr wrap="square" rtlCol="0">
            <a:spAutoFit/>
          </a:bodyPr>
          <a:lstStyle/>
          <a:p>
            <a:r>
              <a:rPr lang="en-US" dirty="0">
                <a:hlinkClick r:id="rId3"/>
              </a:rPr>
              <a:t>https://climatedataguide.ucar.edu/climate-data/grace-gravity-recovery-and-climate-experiment-surface-mass-total-water-storage-and</a:t>
            </a:r>
            <a:r>
              <a:rPr lang="en-US" dirty="0"/>
              <a:t> </a:t>
            </a:r>
          </a:p>
        </p:txBody>
      </p:sp>
    </p:spTree>
    <p:extLst>
      <p:ext uri="{BB962C8B-B14F-4D97-AF65-F5344CB8AC3E}">
        <p14:creationId xmlns:p14="http://schemas.microsoft.com/office/powerpoint/2010/main" val="3444550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782EF-80EC-EB44-BEBE-846A4911A541}"/>
              </a:ext>
            </a:extLst>
          </p:cNvPr>
          <p:cNvSpPr>
            <a:spLocks noGrp="1"/>
          </p:cNvSpPr>
          <p:nvPr>
            <p:ph type="title"/>
          </p:nvPr>
        </p:nvSpPr>
        <p:spPr>
          <a:xfrm>
            <a:off x="479854" y="18255"/>
            <a:ext cx="10515600" cy="1325563"/>
          </a:xfrm>
        </p:spPr>
        <p:txBody>
          <a:bodyPr/>
          <a:lstStyle/>
          <a:p>
            <a:r>
              <a:rPr lang="en-US" dirty="0"/>
              <a:t>Model evaluation</a:t>
            </a:r>
          </a:p>
        </p:txBody>
      </p:sp>
      <p:sp>
        <p:nvSpPr>
          <p:cNvPr id="3" name="Content Placeholder 2">
            <a:extLst>
              <a:ext uri="{FF2B5EF4-FFF2-40B4-BE49-F238E27FC236}">
                <a16:creationId xmlns:a16="http://schemas.microsoft.com/office/drawing/2014/main" id="{974655F6-F12A-3E4E-9C0B-B9AFD2D2415D}"/>
              </a:ext>
            </a:extLst>
          </p:cNvPr>
          <p:cNvSpPr>
            <a:spLocks noGrp="1"/>
          </p:cNvSpPr>
          <p:nvPr>
            <p:ph idx="1"/>
          </p:nvPr>
        </p:nvSpPr>
        <p:spPr>
          <a:xfrm>
            <a:off x="650789" y="1133647"/>
            <a:ext cx="11061357" cy="4351338"/>
          </a:xfrm>
        </p:spPr>
        <p:txBody>
          <a:bodyPr/>
          <a:lstStyle/>
          <a:p>
            <a:r>
              <a:rPr lang="en-US" dirty="0"/>
              <a:t>Satellite wetland/water body mapping</a:t>
            </a:r>
          </a:p>
        </p:txBody>
      </p:sp>
      <p:sp>
        <p:nvSpPr>
          <p:cNvPr id="4" name="Slide Number Placeholder 3">
            <a:extLst>
              <a:ext uri="{FF2B5EF4-FFF2-40B4-BE49-F238E27FC236}">
                <a16:creationId xmlns:a16="http://schemas.microsoft.com/office/drawing/2014/main" id="{80AB5264-9BBE-B847-BD57-CE2B587F5052}"/>
              </a:ext>
            </a:extLst>
          </p:cNvPr>
          <p:cNvSpPr>
            <a:spLocks noGrp="1"/>
          </p:cNvSpPr>
          <p:nvPr>
            <p:ph type="sldNum" sz="quarter" idx="12"/>
          </p:nvPr>
        </p:nvSpPr>
        <p:spPr/>
        <p:txBody>
          <a:bodyPr/>
          <a:lstStyle/>
          <a:p>
            <a:fld id="{0D3EA2A3-9E4C-0E40-A1FD-275CDDA6F426}" type="slidenum">
              <a:rPr lang="en-US" smtClean="0"/>
              <a:t>31</a:t>
            </a:fld>
            <a:endParaRPr lang="en-US"/>
          </a:p>
        </p:txBody>
      </p:sp>
      <p:pic>
        <p:nvPicPr>
          <p:cNvPr id="10" name="Picture 9">
            <a:extLst>
              <a:ext uri="{FF2B5EF4-FFF2-40B4-BE49-F238E27FC236}">
                <a16:creationId xmlns:a16="http://schemas.microsoft.com/office/drawing/2014/main" id="{C20DE499-9464-5448-8B59-FAB7CAF71099}"/>
              </a:ext>
            </a:extLst>
          </p:cNvPr>
          <p:cNvPicPr>
            <a:picLocks noChangeAspect="1"/>
          </p:cNvPicPr>
          <p:nvPr/>
        </p:nvPicPr>
        <p:blipFill>
          <a:blip r:embed="rId2"/>
          <a:stretch>
            <a:fillRect/>
          </a:stretch>
        </p:blipFill>
        <p:spPr>
          <a:xfrm>
            <a:off x="1470261" y="1610432"/>
            <a:ext cx="9422412" cy="4859981"/>
          </a:xfrm>
          <a:prstGeom prst="rect">
            <a:avLst/>
          </a:prstGeom>
        </p:spPr>
      </p:pic>
      <p:sp>
        <p:nvSpPr>
          <p:cNvPr id="11" name="TextBox 10">
            <a:extLst>
              <a:ext uri="{FF2B5EF4-FFF2-40B4-BE49-F238E27FC236}">
                <a16:creationId xmlns:a16="http://schemas.microsoft.com/office/drawing/2014/main" id="{85EA68B1-AD1F-7345-8F04-0912EDF1C221}"/>
              </a:ext>
            </a:extLst>
          </p:cNvPr>
          <p:cNvSpPr txBox="1"/>
          <p:nvPr/>
        </p:nvSpPr>
        <p:spPr>
          <a:xfrm>
            <a:off x="3976816" y="6470413"/>
            <a:ext cx="6005384" cy="369332"/>
          </a:xfrm>
          <a:prstGeom prst="rect">
            <a:avLst/>
          </a:prstGeom>
          <a:noFill/>
        </p:spPr>
        <p:txBody>
          <a:bodyPr wrap="square" rtlCol="0">
            <a:spAutoFit/>
          </a:bodyPr>
          <a:lstStyle/>
          <a:p>
            <a:r>
              <a:rPr lang="en-US" dirty="0">
                <a:hlinkClick r:id="rId3"/>
              </a:rPr>
              <a:t>https://www.esa-landcover-cci.org/?q=node/162</a:t>
            </a:r>
            <a:r>
              <a:rPr lang="en-US" dirty="0"/>
              <a:t> </a:t>
            </a:r>
          </a:p>
        </p:txBody>
      </p:sp>
    </p:spTree>
    <p:extLst>
      <p:ext uri="{BB962C8B-B14F-4D97-AF65-F5344CB8AC3E}">
        <p14:creationId xmlns:p14="http://schemas.microsoft.com/office/powerpoint/2010/main" val="1647864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3C79D-3A1E-8547-9478-061EB688CB3A}"/>
              </a:ext>
            </a:extLst>
          </p:cNvPr>
          <p:cNvSpPr>
            <a:spLocks noGrp="1"/>
          </p:cNvSpPr>
          <p:nvPr>
            <p:ph type="title"/>
          </p:nvPr>
        </p:nvSpPr>
        <p:spPr>
          <a:xfrm>
            <a:off x="838200" y="194390"/>
            <a:ext cx="10515600" cy="1325563"/>
          </a:xfrm>
        </p:spPr>
        <p:txBody>
          <a:bodyPr>
            <a:normAutofit/>
          </a:bodyPr>
          <a:lstStyle/>
          <a:p>
            <a:r>
              <a:rPr lang="en-US" sz="3600" dirty="0"/>
              <a:t>Great overview of hydrology modeling developments</a:t>
            </a:r>
          </a:p>
        </p:txBody>
      </p:sp>
      <p:sp>
        <p:nvSpPr>
          <p:cNvPr id="3" name="Content Placeholder 2">
            <a:extLst>
              <a:ext uri="{FF2B5EF4-FFF2-40B4-BE49-F238E27FC236}">
                <a16:creationId xmlns:a16="http://schemas.microsoft.com/office/drawing/2014/main" id="{68373909-67E6-AE46-ADC3-D94B9BA65ED6}"/>
              </a:ext>
            </a:extLst>
          </p:cNvPr>
          <p:cNvSpPr>
            <a:spLocks noGrp="1"/>
          </p:cNvSpPr>
          <p:nvPr>
            <p:ph idx="1"/>
          </p:nvPr>
        </p:nvSpPr>
        <p:spPr/>
        <p:txBody>
          <a:bodyPr/>
          <a:lstStyle/>
          <a:p>
            <a:r>
              <a:rPr lang="en-US" dirty="0"/>
              <a:t>By Martyn Clark: </a:t>
            </a:r>
            <a:r>
              <a:rPr lang="en-US" dirty="0">
                <a:hlinkClick r:id="rId2"/>
              </a:rPr>
              <a:t>https://www.youtube.com/watch?v=tt-xCJD42CA</a:t>
            </a:r>
            <a:endParaRPr lang="en-US" dirty="0"/>
          </a:p>
          <a:p>
            <a:endParaRPr lang="en-US" dirty="0"/>
          </a:p>
        </p:txBody>
      </p:sp>
      <p:sp>
        <p:nvSpPr>
          <p:cNvPr id="4" name="Slide Number Placeholder 3">
            <a:extLst>
              <a:ext uri="{FF2B5EF4-FFF2-40B4-BE49-F238E27FC236}">
                <a16:creationId xmlns:a16="http://schemas.microsoft.com/office/drawing/2014/main" id="{BE7D8C3D-FE63-8E40-9095-32B0E0089BE1}"/>
              </a:ext>
            </a:extLst>
          </p:cNvPr>
          <p:cNvSpPr>
            <a:spLocks noGrp="1"/>
          </p:cNvSpPr>
          <p:nvPr>
            <p:ph type="sldNum" sz="quarter" idx="12"/>
          </p:nvPr>
        </p:nvSpPr>
        <p:spPr/>
        <p:txBody>
          <a:bodyPr/>
          <a:lstStyle/>
          <a:p>
            <a:fld id="{0D3EA2A3-9E4C-0E40-A1FD-275CDDA6F426}" type="slidenum">
              <a:rPr lang="en-US" smtClean="0"/>
              <a:t>32</a:t>
            </a:fld>
            <a:endParaRPr lang="en-US"/>
          </a:p>
        </p:txBody>
      </p:sp>
      <p:pic>
        <p:nvPicPr>
          <p:cNvPr id="6" name="Picture 5">
            <a:extLst>
              <a:ext uri="{FF2B5EF4-FFF2-40B4-BE49-F238E27FC236}">
                <a16:creationId xmlns:a16="http://schemas.microsoft.com/office/drawing/2014/main" id="{DE9D8559-946C-9B47-BF7B-1E92B0310C6F}"/>
              </a:ext>
            </a:extLst>
          </p:cNvPr>
          <p:cNvPicPr>
            <a:picLocks noChangeAspect="1"/>
          </p:cNvPicPr>
          <p:nvPr/>
        </p:nvPicPr>
        <p:blipFill>
          <a:blip r:embed="rId3"/>
          <a:stretch>
            <a:fillRect/>
          </a:stretch>
        </p:blipFill>
        <p:spPr>
          <a:xfrm>
            <a:off x="2868461" y="2436968"/>
            <a:ext cx="6959237" cy="4421032"/>
          </a:xfrm>
          <a:prstGeom prst="rect">
            <a:avLst/>
          </a:prstGeom>
        </p:spPr>
      </p:pic>
    </p:spTree>
    <p:extLst>
      <p:ext uri="{BB962C8B-B14F-4D97-AF65-F5344CB8AC3E}">
        <p14:creationId xmlns:p14="http://schemas.microsoft.com/office/powerpoint/2010/main" val="3188833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B6CF-283D-644B-9D50-3DEC107FB221}"/>
              </a:ext>
            </a:extLst>
          </p:cNvPr>
          <p:cNvSpPr>
            <a:spLocks noGrp="1"/>
          </p:cNvSpPr>
          <p:nvPr>
            <p:ph type="title"/>
          </p:nvPr>
        </p:nvSpPr>
        <p:spPr>
          <a:xfrm>
            <a:off x="345040" y="118545"/>
            <a:ext cx="11199259" cy="1325563"/>
          </a:xfrm>
        </p:spPr>
        <p:txBody>
          <a:bodyPr/>
          <a:lstStyle/>
          <a:p>
            <a:r>
              <a:rPr lang="en-US" dirty="0"/>
              <a:t>Next Wed in Class: Introductory paper discussion</a:t>
            </a:r>
          </a:p>
        </p:txBody>
      </p:sp>
      <p:sp>
        <p:nvSpPr>
          <p:cNvPr id="3" name="Slide Number Placeholder 2">
            <a:extLst>
              <a:ext uri="{FF2B5EF4-FFF2-40B4-BE49-F238E27FC236}">
                <a16:creationId xmlns:a16="http://schemas.microsoft.com/office/drawing/2014/main" id="{4AC06AFF-949E-8244-94FF-C0FCD4ADE6FD}"/>
              </a:ext>
            </a:extLst>
          </p:cNvPr>
          <p:cNvSpPr>
            <a:spLocks noGrp="1"/>
          </p:cNvSpPr>
          <p:nvPr>
            <p:ph type="sldNum" sz="quarter" idx="12"/>
          </p:nvPr>
        </p:nvSpPr>
        <p:spPr/>
        <p:txBody>
          <a:bodyPr/>
          <a:lstStyle/>
          <a:p>
            <a:fld id="{0D3EA2A3-9E4C-0E40-A1FD-275CDDA6F426}" type="slidenum">
              <a:rPr lang="en-US" smtClean="0"/>
              <a:t>33</a:t>
            </a:fld>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F9460C29-36DF-934F-A76C-BE8D3FBEDDB0}"/>
              </a:ext>
            </a:extLst>
          </p:cNvPr>
          <p:cNvPicPr>
            <a:picLocks noChangeAspect="1"/>
          </p:cNvPicPr>
          <p:nvPr/>
        </p:nvPicPr>
        <p:blipFill rotWithShape="1">
          <a:blip r:embed="rId3"/>
          <a:srcRect t="8844"/>
          <a:stretch/>
        </p:blipFill>
        <p:spPr>
          <a:xfrm>
            <a:off x="0" y="1397614"/>
            <a:ext cx="8173851" cy="1599276"/>
          </a:xfrm>
          <a:prstGeom prst="rect">
            <a:avLst/>
          </a:prstGeom>
        </p:spPr>
      </p:pic>
    </p:spTree>
    <p:extLst>
      <p:ext uri="{BB962C8B-B14F-4D97-AF65-F5344CB8AC3E}">
        <p14:creationId xmlns:p14="http://schemas.microsoft.com/office/powerpoint/2010/main" val="2268282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B6CF-283D-644B-9D50-3DEC107FB221}"/>
              </a:ext>
            </a:extLst>
          </p:cNvPr>
          <p:cNvSpPr>
            <a:spLocks noGrp="1"/>
          </p:cNvSpPr>
          <p:nvPr>
            <p:ph type="title"/>
          </p:nvPr>
        </p:nvSpPr>
        <p:spPr>
          <a:xfrm>
            <a:off x="345040" y="118545"/>
            <a:ext cx="11427860" cy="1325563"/>
          </a:xfrm>
        </p:spPr>
        <p:txBody>
          <a:bodyPr/>
          <a:lstStyle/>
          <a:p>
            <a:r>
              <a:rPr lang="en-US" dirty="0"/>
              <a:t>Next Wed in Class: Introductory paper discussion</a:t>
            </a:r>
          </a:p>
        </p:txBody>
      </p:sp>
      <p:sp>
        <p:nvSpPr>
          <p:cNvPr id="3" name="Slide Number Placeholder 2">
            <a:extLst>
              <a:ext uri="{FF2B5EF4-FFF2-40B4-BE49-F238E27FC236}">
                <a16:creationId xmlns:a16="http://schemas.microsoft.com/office/drawing/2014/main" id="{4AC06AFF-949E-8244-94FF-C0FCD4ADE6FD}"/>
              </a:ext>
            </a:extLst>
          </p:cNvPr>
          <p:cNvSpPr>
            <a:spLocks noGrp="1"/>
          </p:cNvSpPr>
          <p:nvPr>
            <p:ph type="sldNum" sz="quarter" idx="12"/>
          </p:nvPr>
        </p:nvSpPr>
        <p:spPr/>
        <p:txBody>
          <a:bodyPr/>
          <a:lstStyle/>
          <a:p>
            <a:fld id="{0D3EA2A3-9E4C-0E40-A1FD-275CDDA6F426}" type="slidenum">
              <a:rPr lang="en-US" smtClean="0"/>
              <a:t>34</a:t>
            </a:fld>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F9460C29-36DF-934F-A76C-BE8D3FBEDDB0}"/>
              </a:ext>
            </a:extLst>
          </p:cNvPr>
          <p:cNvPicPr>
            <a:picLocks noChangeAspect="1"/>
          </p:cNvPicPr>
          <p:nvPr/>
        </p:nvPicPr>
        <p:blipFill rotWithShape="1">
          <a:blip r:embed="rId3"/>
          <a:srcRect t="8844"/>
          <a:stretch/>
        </p:blipFill>
        <p:spPr>
          <a:xfrm>
            <a:off x="0" y="1397614"/>
            <a:ext cx="8173851" cy="1599276"/>
          </a:xfrm>
          <a:prstGeom prst="rect">
            <a:avLst/>
          </a:prstGeom>
        </p:spPr>
      </p:pic>
      <p:sp>
        <p:nvSpPr>
          <p:cNvPr id="8" name="Rectangle 7">
            <a:extLst>
              <a:ext uri="{FF2B5EF4-FFF2-40B4-BE49-F238E27FC236}">
                <a16:creationId xmlns:a16="http://schemas.microsoft.com/office/drawing/2014/main" id="{E3F8CE4B-99D1-034F-BE20-F2EA4C3E63F2}"/>
              </a:ext>
            </a:extLst>
          </p:cNvPr>
          <p:cNvSpPr/>
          <p:nvPr/>
        </p:nvSpPr>
        <p:spPr>
          <a:xfrm>
            <a:off x="0" y="1263317"/>
            <a:ext cx="9334500" cy="391828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with medium confidence">
            <a:extLst>
              <a:ext uri="{FF2B5EF4-FFF2-40B4-BE49-F238E27FC236}">
                <a16:creationId xmlns:a16="http://schemas.microsoft.com/office/drawing/2014/main" id="{0E5684D8-A9FB-7642-BE9C-F79E62B0B88A}"/>
              </a:ext>
            </a:extLst>
          </p:cNvPr>
          <p:cNvPicPr>
            <a:picLocks noChangeAspect="1"/>
          </p:cNvPicPr>
          <p:nvPr/>
        </p:nvPicPr>
        <p:blipFill>
          <a:blip r:embed="rId4"/>
          <a:stretch>
            <a:fillRect/>
          </a:stretch>
        </p:blipFill>
        <p:spPr>
          <a:xfrm>
            <a:off x="1862746" y="20459"/>
            <a:ext cx="7329956" cy="6837541"/>
          </a:xfrm>
          <a:prstGeom prst="rect">
            <a:avLst/>
          </a:prstGeom>
        </p:spPr>
      </p:pic>
    </p:spTree>
    <p:extLst>
      <p:ext uri="{BB962C8B-B14F-4D97-AF65-F5344CB8AC3E}">
        <p14:creationId xmlns:p14="http://schemas.microsoft.com/office/powerpoint/2010/main" val="1558438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B6CF-283D-644B-9D50-3DEC107FB221}"/>
              </a:ext>
            </a:extLst>
          </p:cNvPr>
          <p:cNvSpPr>
            <a:spLocks noGrp="1"/>
          </p:cNvSpPr>
          <p:nvPr>
            <p:ph type="title"/>
          </p:nvPr>
        </p:nvSpPr>
        <p:spPr>
          <a:xfrm>
            <a:off x="345040" y="118545"/>
            <a:ext cx="11427860" cy="1325563"/>
          </a:xfrm>
        </p:spPr>
        <p:txBody>
          <a:bodyPr/>
          <a:lstStyle/>
          <a:p>
            <a:r>
              <a:rPr lang="en-US" dirty="0"/>
              <a:t>Next Wed in Class: Introductory paper discussion</a:t>
            </a:r>
          </a:p>
        </p:txBody>
      </p:sp>
      <p:sp>
        <p:nvSpPr>
          <p:cNvPr id="3" name="Slide Number Placeholder 2">
            <a:extLst>
              <a:ext uri="{FF2B5EF4-FFF2-40B4-BE49-F238E27FC236}">
                <a16:creationId xmlns:a16="http://schemas.microsoft.com/office/drawing/2014/main" id="{4AC06AFF-949E-8244-94FF-C0FCD4ADE6FD}"/>
              </a:ext>
            </a:extLst>
          </p:cNvPr>
          <p:cNvSpPr>
            <a:spLocks noGrp="1"/>
          </p:cNvSpPr>
          <p:nvPr>
            <p:ph type="sldNum" sz="quarter" idx="12"/>
          </p:nvPr>
        </p:nvSpPr>
        <p:spPr/>
        <p:txBody>
          <a:bodyPr/>
          <a:lstStyle/>
          <a:p>
            <a:fld id="{0D3EA2A3-9E4C-0E40-A1FD-275CDDA6F426}" type="slidenum">
              <a:rPr lang="en-US" smtClean="0"/>
              <a:t>35</a:t>
            </a:fld>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F9460C29-36DF-934F-A76C-BE8D3FBEDDB0}"/>
              </a:ext>
            </a:extLst>
          </p:cNvPr>
          <p:cNvPicPr>
            <a:picLocks noChangeAspect="1"/>
          </p:cNvPicPr>
          <p:nvPr/>
        </p:nvPicPr>
        <p:blipFill rotWithShape="1">
          <a:blip r:embed="rId3"/>
          <a:srcRect t="8844"/>
          <a:stretch/>
        </p:blipFill>
        <p:spPr>
          <a:xfrm>
            <a:off x="0" y="1397614"/>
            <a:ext cx="8173851" cy="1599276"/>
          </a:xfrm>
          <a:prstGeom prst="rect">
            <a:avLst/>
          </a:prstGeom>
        </p:spPr>
      </p:pic>
      <p:sp>
        <p:nvSpPr>
          <p:cNvPr id="8" name="Rectangle 7">
            <a:extLst>
              <a:ext uri="{FF2B5EF4-FFF2-40B4-BE49-F238E27FC236}">
                <a16:creationId xmlns:a16="http://schemas.microsoft.com/office/drawing/2014/main" id="{E3F8CE4B-99D1-034F-BE20-F2EA4C3E63F2}"/>
              </a:ext>
            </a:extLst>
          </p:cNvPr>
          <p:cNvSpPr/>
          <p:nvPr/>
        </p:nvSpPr>
        <p:spPr>
          <a:xfrm>
            <a:off x="0" y="1263317"/>
            <a:ext cx="9334500" cy="391828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with medium confidence">
            <a:extLst>
              <a:ext uri="{FF2B5EF4-FFF2-40B4-BE49-F238E27FC236}">
                <a16:creationId xmlns:a16="http://schemas.microsoft.com/office/drawing/2014/main" id="{0E5684D8-A9FB-7642-BE9C-F79E62B0B88A}"/>
              </a:ext>
            </a:extLst>
          </p:cNvPr>
          <p:cNvPicPr>
            <a:picLocks noChangeAspect="1"/>
          </p:cNvPicPr>
          <p:nvPr/>
        </p:nvPicPr>
        <p:blipFill>
          <a:blip r:embed="rId4"/>
          <a:stretch>
            <a:fillRect/>
          </a:stretch>
        </p:blipFill>
        <p:spPr>
          <a:xfrm>
            <a:off x="1862746" y="20459"/>
            <a:ext cx="7329956" cy="6837541"/>
          </a:xfrm>
          <a:prstGeom prst="rect">
            <a:avLst/>
          </a:prstGeom>
        </p:spPr>
      </p:pic>
      <p:sp>
        <p:nvSpPr>
          <p:cNvPr id="4" name="TextBox 3">
            <a:extLst>
              <a:ext uri="{FF2B5EF4-FFF2-40B4-BE49-F238E27FC236}">
                <a16:creationId xmlns:a16="http://schemas.microsoft.com/office/drawing/2014/main" id="{4CDAB227-1A8E-C84D-986E-6A5B7AC1CC25}"/>
              </a:ext>
            </a:extLst>
          </p:cNvPr>
          <p:cNvSpPr txBox="1"/>
          <p:nvPr/>
        </p:nvSpPr>
        <p:spPr>
          <a:xfrm>
            <a:off x="1158924" y="2658085"/>
            <a:ext cx="8737600" cy="954107"/>
          </a:xfrm>
          <a:prstGeom prst="rect">
            <a:avLst/>
          </a:prstGeom>
          <a:solidFill>
            <a:schemeClr val="bg1"/>
          </a:solidFill>
        </p:spPr>
        <p:txBody>
          <a:bodyPr wrap="square" rtlCol="0">
            <a:spAutoFit/>
          </a:bodyPr>
          <a:lstStyle/>
          <a:p>
            <a:pPr algn="ctr"/>
            <a:r>
              <a:rPr lang="en-US" sz="2800" b="1" dirty="0">
                <a:solidFill>
                  <a:srgbClr val="FF0000"/>
                </a:solidFill>
              </a:rPr>
              <a:t>Submit the 1 page document as a word or pdf document at </a:t>
            </a:r>
            <a:r>
              <a:rPr lang="en-US" sz="2800" b="1" u="sng" dirty="0">
                <a:solidFill>
                  <a:srgbClr val="FF0000"/>
                </a:solidFill>
              </a:rPr>
              <a:t>9am</a:t>
            </a:r>
            <a:r>
              <a:rPr lang="en-US" sz="2800" b="1" dirty="0">
                <a:solidFill>
                  <a:srgbClr val="FF0000"/>
                </a:solidFill>
              </a:rPr>
              <a:t> </a:t>
            </a:r>
            <a:r>
              <a:rPr lang="en-US" sz="2800" b="1" i="1" dirty="0">
                <a:solidFill>
                  <a:srgbClr val="FF0000"/>
                </a:solidFill>
              </a:rPr>
              <a:t>before</a:t>
            </a:r>
            <a:r>
              <a:rPr lang="en-US" sz="2800" b="1" dirty="0">
                <a:solidFill>
                  <a:srgbClr val="FF0000"/>
                </a:solidFill>
              </a:rPr>
              <a:t> the start of class on 8th September.</a:t>
            </a:r>
            <a:endParaRPr lang="en-US" sz="2800" dirty="0">
              <a:solidFill>
                <a:srgbClr val="FF0000"/>
              </a:solidFill>
            </a:endParaRPr>
          </a:p>
        </p:txBody>
      </p:sp>
    </p:spTree>
    <p:extLst>
      <p:ext uri="{BB962C8B-B14F-4D97-AF65-F5344CB8AC3E}">
        <p14:creationId xmlns:p14="http://schemas.microsoft.com/office/powerpoint/2010/main" val="849830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A7948-A719-B749-A995-1B3D1E4FD8A4}"/>
              </a:ext>
            </a:extLst>
          </p:cNvPr>
          <p:cNvSpPr>
            <a:spLocks noGrp="1"/>
          </p:cNvSpPr>
          <p:nvPr>
            <p:ph type="title"/>
          </p:nvPr>
        </p:nvSpPr>
        <p:spPr/>
        <p:txBody>
          <a:bodyPr/>
          <a:lstStyle/>
          <a:p>
            <a:r>
              <a:rPr lang="en-US" dirty="0"/>
              <a:t>First hydrology models in LSMs</a:t>
            </a:r>
          </a:p>
        </p:txBody>
      </p:sp>
      <p:sp>
        <p:nvSpPr>
          <p:cNvPr id="3" name="Content Placeholder 2">
            <a:extLst>
              <a:ext uri="{FF2B5EF4-FFF2-40B4-BE49-F238E27FC236}">
                <a16:creationId xmlns:a16="http://schemas.microsoft.com/office/drawing/2014/main" id="{CF147D23-D4B2-0B4A-8356-13354BC4CD2C}"/>
              </a:ext>
            </a:extLst>
          </p:cNvPr>
          <p:cNvSpPr>
            <a:spLocks noGrp="1"/>
          </p:cNvSpPr>
          <p:nvPr>
            <p:ph idx="1"/>
          </p:nvPr>
        </p:nvSpPr>
        <p:spPr>
          <a:xfrm>
            <a:off x="838199" y="1825625"/>
            <a:ext cx="6123145" cy="4351338"/>
          </a:xfrm>
        </p:spPr>
        <p:txBody>
          <a:bodyPr>
            <a:normAutofit/>
          </a:bodyPr>
          <a:lstStyle/>
          <a:p>
            <a:r>
              <a:rPr lang="en-US" sz="2000" dirty="0"/>
              <a:t>Bucket approach (Manabe, 1969)</a:t>
            </a:r>
          </a:p>
          <a:p>
            <a:endParaRPr lang="en-US" sz="2000" dirty="0"/>
          </a:p>
          <a:p>
            <a:endParaRPr lang="en-US" sz="2000" dirty="0"/>
          </a:p>
          <a:p>
            <a:r>
              <a:rPr lang="en-US" sz="2000" i="1" dirty="0"/>
              <a:t>W</a:t>
            </a:r>
            <a:r>
              <a:rPr lang="en-US" sz="2000" i="1" baseline="-25000" dirty="0"/>
              <a:t>0</a:t>
            </a:r>
            <a:r>
              <a:rPr lang="en-US" sz="2000" dirty="0"/>
              <a:t> certain % of field capacity, which is </a:t>
            </a:r>
            <a:r>
              <a:rPr lang="en-US" sz="2000" dirty="0">
                <a:solidFill>
                  <a:schemeClr val="accent6"/>
                </a:solidFill>
              </a:rPr>
              <a:t>a parameter </a:t>
            </a:r>
            <a:r>
              <a:rPr lang="en-US" sz="2000" dirty="0"/>
              <a:t>(often 0.15 m</a:t>
            </a:r>
            <a:r>
              <a:rPr lang="en-US" sz="2000" baseline="30000" dirty="0"/>
              <a:t>3</a:t>
            </a:r>
            <a:r>
              <a:rPr lang="en-US" sz="2000" dirty="0"/>
              <a:t>m</a:t>
            </a:r>
            <a:r>
              <a:rPr lang="en-US" sz="2000" baseline="30000" dirty="0"/>
              <a:t>-3</a:t>
            </a:r>
            <a:r>
              <a:rPr lang="en-US" sz="2000" dirty="0"/>
              <a:t>)</a:t>
            </a:r>
          </a:p>
          <a:p>
            <a:pPr marL="0" indent="0">
              <a:buNone/>
            </a:pPr>
            <a:endParaRPr lang="en-US" sz="2000" dirty="0"/>
          </a:p>
          <a:p>
            <a:pPr marL="0" indent="0">
              <a:buNone/>
            </a:pPr>
            <a:r>
              <a:rPr lang="en-US" sz="2000" dirty="0">
                <a:solidFill>
                  <a:schemeClr val="accent6"/>
                </a:solidFill>
                <a:sym typeface="Wingdings" pitchFamily="2" charset="2"/>
              </a:rPr>
              <a:t> </a:t>
            </a:r>
            <a:r>
              <a:rPr lang="en-US" sz="2000" dirty="0">
                <a:solidFill>
                  <a:schemeClr val="accent6"/>
                </a:solidFill>
              </a:rPr>
              <a:t>Different models may have had slightly different representations (e.g. </a:t>
            </a:r>
            <a:r>
              <a:rPr lang="en-US" sz="2000" dirty="0" err="1">
                <a:solidFill>
                  <a:schemeClr val="accent6"/>
                </a:solidFill>
              </a:rPr>
              <a:t>Bonan</a:t>
            </a:r>
            <a:r>
              <a:rPr lang="en-US" sz="2000" dirty="0">
                <a:solidFill>
                  <a:schemeClr val="accent6"/>
                </a:solidFill>
              </a:rPr>
              <a:t>, 2019 p110)</a:t>
            </a:r>
          </a:p>
        </p:txBody>
      </p:sp>
      <p:sp>
        <p:nvSpPr>
          <p:cNvPr id="4" name="Slide Number Placeholder 3">
            <a:extLst>
              <a:ext uri="{FF2B5EF4-FFF2-40B4-BE49-F238E27FC236}">
                <a16:creationId xmlns:a16="http://schemas.microsoft.com/office/drawing/2014/main" id="{7091E2CE-09BA-DE47-8D66-78E70BC7E492}"/>
              </a:ext>
            </a:extLst>
          </p:cNvPr>
          <p:cNvSpPr>
            <a:spLocks noGrp="1"/>
          </p:cNvSpPr>
          <p:nvPr>
            <p:ph type="sldNum" sz="quarter" idx="12"/>
          </p:nvPr>
        </p:nvSpPr>
        <p:spPr/>
        <p:txBody>
          <a:bodyPr/>
          <a:lstStyle/>
          <a:p>
            <a:fld id="{0D3EA2A3-9E4C-0E40-A1FD-275CDDA6F426}" type="slidenum">
              <a:rPr lang="en-US" smtClean="0"/>
              <a:t>4</a:t>
            </a:fld>
            <a:endParaRPr lang="en-US"/>
          </a:p>
        </p:txBody>
      </p:sp>
      <p:grpSp>
        <p:nvGrpSpPr>
          <p:cNvPr id="13" name="Group 12">
            <a:extLst>
              <a:ext uri="{FF2B5EF4-FFF2-40B4-BE49-F238E27FC236}">
                <a16:creationId xmlns:a16="http://schemas.microsoft.com/office/drawing/2014/main" id="{2F22AF71-1A2B-694B-868F-7B328039F9C8}"/>
              </a:ext>
            </a:extLst>
          </p:cNvPr>
          <p:cNvGrpSpPr/>
          <p:nvPr/>
        </p:nvGrpSpPr>
        <p:grpSpPr>
          <a:xfrm>
            <a:off x="8217945" y="3334871"/>
            <a:ext cx="2140772" cy="2022438"/>
            <a:chOff x="7540214" y="2678654"/>
            <a:chExt cx="2140772" cy="2022438"/>
          </a:xfrm>
        </p:grpSpPr>
        <p:sp>
          <p:nvSpPr>
            <p:cNvPr id="7" name="Snip Same Side Corner Rectangle 6">
              <a:extLst>
                <a:ext uri="{FF2B5EF4-FFF2-40B4-BE49-F238E27FC236}">
                  <a16:creationId xmlns:a16="http://schemas.microsoft.com/office/drawing/2014/main" id="{3FCF29D2-2258-2F4D-B9FB-75DEE5FE6C94}"/>
                </a:ext>
              </a:extLst>
            </p:cNvPr>
            <p:cNvSpPr/>
            <p:nvPr/>
          </p:nvSpPr>
          <p:spPr>
            <a:xfrm flipV="1">
              <a:off x="7540214" y="2678654"/>
              <a:ext cx="2140772" cy="2022438"/>
            </a:xfrm>
            <a:prstGeom prst="snip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C6E6738-AE96-F647-AB95-CA52E692EEBD}"/>
                </a:ext>
              </a:extLst>
            </p:cNvPr>
            <p:cNvSpPr/>
            <p:nvPr/>
          </p:nvSpPr>
          <p:spPr>
            <a:xfrm>
              <a:off x="7540214" y="2678654"/>
              <a:ext cx="2140772" cy="750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nip Same Side Corner Rectangle 4">
              <a:extLst>
                <a:ext uri="{FF2B5EF4-FFF2-40B4-BE49-F238E27FC236}">
                  <a16:creationId xmlns:a16="http://schemas.microsoft.com/office/drawing/2014/main" id="{ED7CCF81-0F79-6C42-8E93-2B515D3152D7}"/>
                </a:ext>
              </a:extLst>
            </p:cNvPr>
            <p:cNvSpPr/>
            <p:nvPr/>
          </p:nvSpPr>
          <p:spPr>
            <a:xfrm flipV="1">
              <a:off x="7540214" y="2678654"/>
              <a:ext cx="2140772" cy="2022438"/>
            </a:xfrm>
            <a:prstGeom prst="snip2Same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64E946E-9493-DD4D-A1CF-31E70AAC4511}"/>
                </a:ext>
              </a:extLst>
            </p:cNvPr>
            <p:cNvCxnSpPr/>
            <p:nvPr/>
          </p:nvCxnSpPr>
          <p:spPr>
            <a:xfrm>
              <a:off x="7540214" y="3033656"/>
              <a:ext cx="214077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FC455A4D-F6A5-B442-8AC8-2A6AE98B1CD5}"/>
              </a:ext>
            </a:extLst>
          </p:cNvPr>
          <p:cNvPicPr>
            <a:picLocks noChangeAspect="1"/>
          </p:cNvPicPr>
          <p:nvPr/>
        </p:nvPicPr>
        <p:blipFill rotWithShape="1">
          <a:blip r:embed="rId3"/>
          <a:srcRect t="9931" b="18431"/>
          <a:stretch/>
        </p:blipFill>
        <p:spPr>
          <a:xfrm>
            <a:off x="8432267" y="1639691"/>
            <a:ext cx="1585090" cy="1226370"/>
          </a:xfrm>
          <a:prstGeom prst="rect">
            <a:avLst/>
          </a:prstGeom>
        </p:spPr>
      </p:pic>
      <p:sp>
        <p:nvSpPr>
          <p:cNvPr id="14" name="TextBox 13">
            <a:extLst>
              <a:ext uri="{FF2B5EF4-FFF2-40B4-BE49-F238E27FC236}">
                <a16:creationId xmlns:a16="http://schemas.microsoft.com/office/drawing/2014/main" id="{05CA695F-CA04-6A4F-889D-4B2930E1A8F4}"/>
              </a:ext>
            </a:extLst>
          </p:cNvPr>
          <p:cNvSpPr txBox="1"/>
          <p:nvPr/>
        </p:nvSpPr>
        <p:spPr>
          <a:xfrm>
            <a:off x="10434918" y="3505207"/>
            <a:ext cx="623943" cy="369332"/>
          </a:xfrm>
          <a:prstGeom prst="rect">
            <a:avLst/>
          </a:prstGeom>
          <a:noFill/>
        </p:spPr>
        <p:txBody>
          <a:bodyPr wrap="square" rtlCol="0">
            <a:spAutoFit/>
          </a:bodyPr>
          <a:lstStyle/>
          <a:p>
            <a:r>
              <a:rPr lang="en-US" i="1" dirty="0">
                <a:latin typeface="Bell MT" panose="02020503060305020303" pitchFamily="18" charset="77"/>
              </a:rPr>
              <a:t>W</a:t>
            </a:r>
            <a:r>
              <a:rPr lang="en-US" i="1" baseline="-25000" dirty="0">
                <a:latin typeface="Bell MT" panose="02020503060305020303" pitchFamily="18" charset="77"/>
              </a:rPr>
              <a:t>0</a:t>
            </a:r>
          </a:p>
        </p:txBody>
      </p:sp>
      <p:sp>
        <p:nvSpPr>
          <p:cNvPr id="15" name="TextBox 14">
            <a:extLst>
              <a:ext uri="{FF2B5EF4-FFF2-40B4-BE49-F238E27FC236}">
                <a16:creationId xmlns:a16="http://schemas.microsoft.com/office/drawing/2014/main" id="{8D542890-1FA2-CE4B-A12B-A34E68838E3C}"/>
              </a:ext>
            </a:extLst>
          </p:cNvPr>
          <p:cNvSpPr txBox="1"/>
          <p:nvPr/>
        </p:nvSpPr>
        <p:spPr>
          <a:xfrm>
            <a:off x="9091173" y="4527709"/>
            <a:ext cx="623943" cy="461665"/>
          </a:xfrm>
          <a:prstGeom prst="rect">
            <a:avLst/>
          </a:prstGeom>
          <a:noFill/>
        </p:spPr>
        <p:txBody>
          <a:bodyPr wrap="square" rtlCol="0">
            <a:spAutoFit/>
          </a:bodyPr>
          <a:lstStyle/>
          <a:p>
            <a:r>
              <a:rPr lang="en-US" sz="2400" i="1" dirty="0">
                <a:latin typeface="Bell MT" panose="02020503060305020303" pitchFamily="18" charset="77"/>
              </a:rPr>
              <a:t>W</a:t>
            </a:r>
            <a:endParaRPr lang="en-US" sz="2400" i="1" baseline="-25000" dirty="0">
              <a:latin typeface="Bell MT" panose="02020503060305020303" pitchFamily="18" charset="77"/>
            </a:endParaRPr>
          </a:p>
        </p:txBody>
      </p:sp>
      <p:sp>
        <p:nvSpPr>
          <p:cNvPr id="16" name="TextBox 15">
            <a:extLst>
              <a:ext uri="{FF2B5EF4-FFF2-40B4-BE49-F238E27FC236}">
                <a16:creationId xmlns:a16="http://schemas.microsoft.com/office/drawing/2014/main" id="{CCB24A7A-0E65-6348-A379-86595B828F44}"/>
              </a:ext>
            </a:extLst>
          </p:cNvPr>
          <p:cNvSpPr txBox="1"/>
          <p:nvPr/>
        </p:nvSpPr>
        <p:spPr>
          <a:xfrm>
            <a:off x="8411908" y="2435241"/>
            <a:ext cx="623943" cy="400110"/>
          </a:xfrm>
          <a:prstGeom prst="rect">
            <a:avLst/>
          </a:prstGeom>
          <a:noFill/>
        </p:spPr>
        <p:txBody>
          <a:bodyPr wrap="square" rtlCol="0">
            <a:spAutoFit/>
          </a:bodyPr>
          <a:lstStyle/>
          <a:p>
            <a:r>
              <a:rPr lang="en-US" sz="2000" i="1" dirty="0" err="1">
                <a:latin typeface="Bell MT" panose="02020503060305020303" pitchFamily="18" charset="77"/>
              </a:rPr>
              <a:t>P</a:t>
            </a:r>
            <a:r>
              <a:rPr lang="en-US" sz="2000" i="1" baseline="-25000" dirty="0" err="1">
                <a:latin typeface="Bell MT" panose="02020503060305020303" pitchFamily="18" charset="77"/>
              </a:rPr>
              <a:t>r</a:t>
            </a:r>
            <a:endParaRPr lang="en-US" sz="2000" i="1" baseline="-25000" dirty="0">
              <a:latin typeface="Bell MT" panose="02020503060305020303" pitchFamily="18" charset="77"/>
            </a:endParaRPr>
          </a:p>
        </p:txBody>
      </p:sp>
      <p:sp>
        <p:nvSpPr>
          <p:cNvPr id="17" name="TextBox 16">
            <a:extLst>
              <a:ext uri="{FF2B5EF4-FFF2-40B4-BE49-F238E27FC236}">
                <a16:creationId xmlns:a16="http://schemas.microsoft.com/office/drawing/2014/main" id="{AF05BDCB-0D0F-324A-8D6A-3E9B9A770ECE}"/>
              </a:ext>
            </a:extLst>
          </p:cNvPr>
          <p:cNvSpPr txBox="1"/>
          <p:nvPr/>
        </p:nvSpPr>
        <p:spPr>
          <a:xfrm>
            <a:off x="7299063" y="3289763"/>
            <a:ext cx="623943" cy="400110"/>
          </a:xfrm>
          <a:prstGeom prst="rect">
            <a:avLst/>
          </a:prstGeom>
          <a:noFill/>
        </p:spPr>
        <p:txBody>
          <a:bodyPr wrap="square" rtlCol="0">
            <a:spAutoFit/>
          </a:bodyPr>
          <a:lstStyle/>
          <a:p>
            <a:r>
              <a:rPr lang="en-US" sz="2000" i="1" dirty="0">
                <a:latin typeface="Bell MT" panose="02020503060305020303" pitchFamily="18" charset="77"/>
              </a:rPr>
              <a:t>R</a:t>
            </a:r>
            <a:endParaRPr lang="en-US" sz="2000" i="1" baseline="-25000" dirty="0">
              <a:latin typeface="Bell MT" panose="02020503060305020303" pitchFamily="18" charset="77"/>
            </a:endParaRPr>
          </a:p>
        </p:txBody>
      </p:sp>
      <p:cxnSp>
        <p:nvCxnSpPr>
          <p:cNvPr id="19" name="Straight Arrow Connector 18">
            <a:extLst>
              <a:ext uri="{FF2B5EF4-FFF2-40B4-BE49-F238E27FC236}">
                <a16:creationId xmlns:a16="http://schemas.microsoft.com/office/drawing/2014/main" id="{A554A332-B46C-7E41-B0D9-E1225726BA13}"/>
              </a:ext>
            </a:extLst>
          </p:cNvPr>
          <p:cNvCxnSpPr/>
          <p:nvPr/>
        </p:nvCxnSpPr>
        <p:spPr>
          <a:xfrm flipH="1">
            <a:off x="7702475" y="3505207"/>
            <a:ext cx="710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2CAF2B-C578-6140-A3C5-8AC53BED87BF}"/>
              </a:ext>
            </a:extLst>
          </p:cNvPr>
          <p:cNvCxnSpPr>
            <a:cxnSpLocks/>
          </p:cNvCxnSpPr>
          <p:nvPr/>
        </p:nvCxnSpPr>
        <p:spPr>
          <a:xfrm flipV="1">
            <a:off x="9965167" y="3036896"/>
            <a:ext cx="0" cy="11311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1AAE52-F2C9-AC48-9A8E-4C6154F25CFC}"/>
              </a:ext>
            </a:extLst>
          </p:cNvPr>
          <p:cNvSpPr txBox="1"/>
          <p:nvPr/>
        </p:nvSpPr>
        <p:spPr>
          <a:xfrm>
            <a:off x="9776973" y="2666006"/>
            <a:ext cx="623943" cy="400110"/>
          </a:xfrm>
          <a:prstGeom prst="rect">
            <a:avLst/>
          </a:prstGeom>
          <a:noFill/>
        </p:spPr>
        <p:txBody>
          <a:bodyPr wrap="square" rtlCol="0">
            <a:spAutoFit/>
          </a:bodyPr>
          <a:lstStyle/>
          <a:p>
            <a:r>
              <a:rPr lang="en-US" sz="2000" i="1" dirty="0">
                <a:latin typeface="Bell MT" panose="02020503060305020303" pitchFamily="18" charset="77"/>
              </a:rPr>
              <a:t>E</a:t>
            </a:r>
            <a:endParaRPr lang="en-US" sz="2000" i="1" baseline="-25000" dirty="0">
              <a:latin typeface="Bell MT" panose="02020503060305020303" pitchFamily="18" charset="77"/>
            </a:endParaRPr>
          </a:p>
        </p:txBody>
      </p:sp>
      <p:cxnSp>
        <p:nvCxnSpPr>
          <p:cNvPr id="23" name="Straight Arrow Connector 22">
            <a:extLst>
              <a:ext uri="{FF2B5EF4-FFF2-40B4-BE49-F238E27FC236}">
                <a16:creationId xmlns:a16="http://schemas.microsoft.com/office/drawing/2014/main" id="{40A30C30-B66C-B147-87D1-6248C4495C7A}"/>
              </a:ext>
            </a:extLst>
          </p:cNvPr>
          <p:cNvCxnSpPr>
            <a:cxnSpLocks/>
          </p:cNvCxnSpPr>
          <p:nvPr/>
        </p:nvCxnSpPr>
        <p:spPr>
          <a:xfrm rot="16200000" flipH="1">
            <a:off x="8381426" y="5497166"/>
            <a:ext cx="710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40657E9-4D9A-2A4F-8BA3-BFFD89D379F2}"/>
              </a:ext>
            </a:extLst>
          </p:cNvPr>
          <p:cNvSpPr txBox="1"/>
          <p:nvPr/>
        </p:nvSpPr>
        <p:spPr>
          <a:xfrm>
            <a:off x="8509688" y="5861490"/>
            <a:ext cx="623943" cy="400110"/>
          </a:xfrm>
          <a:prstGeom prst="rect">
            <a:avLst/>
          </a:prstGeom>
          <a:noFill/>
        </p:spPr>
        <p:txBody>
          <a:bodyPr wrap="square" rtlCol="0">
            <a:spAutoFit/>
          </a:bodyPr>
          <a:lstStyle/>
          <a:p>
            <a:r>
              <a:rPr lang="en-US" sz="2000" i="1" dirty="0">
                <a:latin typeface="Bell MT" panose="02020503060305020303" pitchFamily="18" charset="77"/>
              </a:rPr>
              <a:t>D</a:t>
            </a:r>
            <a:endParaRPr lang="en-US" sz="2000" i="1" baseline="-25000" dirty="0">
              <a:latin typeface="Bell MT" panose="02020503060305020303" pitchFamily="18" charset="77"/>
            </a:endParaRPr>
          </a:p>
        </p:txBody>
      </p:sp>
      <p:sp>
        <p:nvSpPr>
          <p:cNvPr id="25" name="TextBox 24">
            <a:extLst>
              <a:ext uri="{FF2B5EF4-FFF2-40B4-BE49-F238E27FC236}">
                <a16:creationId xmlns:a16="http://schemas.microsoft.com/office/drawing/2014/main" id="{E2407481-E568-4747-B1F3-90565F6EE277}"/>
              </a:ext>
            </a:extLst>
          </p:cNvPr>
          <p:cNvSpPr txBox="1"/>
          <p:nvPr/>
        </p:nvSpPr>
        <p:spPr>
          <a:xfrm>
            <a:off x="2268552" y="2326601"/>
            <a:ext cx="2679966" cy="400110"/>
          </a:xfrm>
          <a:prstGeom prst="rect">
            <a:avLst/>
          </a:prstGeom>
          <a:noFill/>
        </p:spPr>
        <p:txBody>
          <a:bodyPr wrap="square" rtlCol="0">
            <a:spAutoFit/>
          </a:bodyPr>
          <a:lstStyle/>
          <a:p>
            <a:r>
              <a:rPr lang="en-US" sz="2000" i="1" dirty="0" err="1">
                <a:latin typeface="Bell MT" panose="02020503060305020303" pitchFamily="18" charset="77"/>
              </a:rPr>
              <a:t>dW</a:t>
            </a:r>
            <a:r>
              <a:rPr lang="en-US" sz="2000" i="1" dirty="0">
                <a:latin typeface="Bell MT" panose="02020503060305020303" pitchFamily="18" charset="77"/>
              </a:rPr>
              <a:t>/dt = </a:t>
            </a:r>
            <a:r>
              <a:rPr lang="en-US" sz="2000" i="1" dirty="0" err="1">
                <a:latin typeface="Bell MT" panose="02020503060305020303" pitchFamily="18" charset="77"/>
              </a:rPr>
              <a:t>P</a:t>
            </a:r>
            <a:r>
              <a:rPr lang="en-US" sz="2000" i="1" baseline="-25000" dirty="0" err="1">
                <a:latin typeface="Bell MT" panose="02020503060305020303" pitchFamily="18" charset="77"/>
              </a:rPr>
              <a:t>r</a:t>
            </a:r>
            <a:r>
              <a:rPr lang="en-US" sz="2000" i="1" dirty="0">
                <a:latin typeface="Bell MT" panose="02020503060305020303" pitchFamily="18" charset="77"/>
              </a:rPr>
              <a:t> – R – D - E</a:t>
            </a:r>
            <a:endParaRPr lang="en-US" sz="2000" dirty="0"/>
          </a:p>
        </p:txBody>
      </p:sp>
    </p:spTree>
    <p:extLst>
      <p:ext uri="{BB962C8B-B14F-4D97-AF65-F5344CB8AC3E}">
        <p14:creationId xmlns:p14="http://schemas.microsoft.com/office/powerpoint/2010/main" val="4070716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5137FA-DF58-1444-AB0F-32CC0CD03909}"/>
              </a:ext>
            </a:extLst>
          </p:cNvPr>
          <p:cNvSpPr>
            <a:spLocks noGrp="1"/>
          </p:cNvSpPr>
          <p:nvPr>
            <p:ph idx="1"/>
          </p:nvPr>
        </p:nvSpPr>
        <p:spPr>
          <a:xfrm>
            <a:off x="229644" y="136525"/>
            <a:ext cx="10515600" cy="4351338"/>
          </a:xfrm>
        </p:spPr>
        <p:txBody>
          <a:bodyPr/>
          <a:lstStyle/>
          <a:p>
            <a:pPr marL="0" indent="0">
              <a:buNone/>
            </a:pPr>
            <a:r>
              <a:rPr lang="en-US" dirty="0"/>
              <a:t>E.g. In ORCHIDEE:</a:t>
            </a:r>
          </a:p>
        </p:txBody>
      </p:sp>
      <p:sp>
        <p:nvSpPr>
          <p:cNvPr id="4" name="Slide Number Placeholder 3">
            <a:extLst>
              <a:ext uri="{FF2B5EF4-FFF2-40B4-BE49-F238E27FC236}">
                <a16:creationId xmlns:a16="http://schemas.microsoft.com/office/drawing/2014/main" id="{496AFF34-97DD-B440-8EB0-C379D36DE025}"/>
              </a:ext>
            </a:extLst>
          </p:cNvPr>
          <p:cNvSpPr>
            <a:spLocks noGrp="1"/>
          </p:cNvSpPr>
          <p:nvPr>
            <p:ph type="sldNum" sz="quarter" idx="12"/>
          </p:nvPr>
        </p:nvSpPr>
        <p:spPr/>
        <p:txBody>
          <a:bodyPr/>
          <a:lstStyle/>
          <a:p>
            <a:fld id="{0D3EA2A3-9E4C-0E40-A1FD-275CDDA6F426}" type="slidenum">
              <a:rPr lang="en-US" smtClean="0"/>
              <a:t>5</a:t>
            </a:fld>
            <a:endParaRPr lang="en-US"/>
          </a:p>
        </p:txBody>
      </p:sp>
      <p:pic>
        <p:nvPicPr>
          <p:cNvPr id="8" name="Picture 7">
            <a:extLst>
              <a:ext uri="{FF2B5EF4-FFF2-40B4-BE49-F238E27FC236}">
                <a16:creationId xmlns:a16="http://schemas.microsoft.com/office/drawing/2014/main" id="{0F9D58F5-E4F0-5E44-8CA4-F41AF0D4339C}"/>
              </a:ext>
            </a:extLst>
          </p:cNvPr>
          <p:cNvPicPr>
            <a:picLocks noChangeAspect="1"/>
          </p:cNvPicPr>
          <p:nvPr/>
        </p:nvPicPr>
        <p:blipFill>
          <a:blip r:embed="rId3"/>
          <a:stretch>
            <a:fillRect/>
          </a:stretch>
        </p:blipFill>
        <p:spPr>
          <a:xfrm>
            <a:off x="3301134" y="0"/>
            <a:ext cx="4700910" cy="6858000"/>
          </a:xfrm>
          <a:prstGeom prst="rect">
            <a:avLst/>
          </a:prstGeom>
        </p:spPr>
      </p:pic>
      <p:sp>
        <p:nvSpPr>
          <p:cNvPr id="9" name="TextBox 8">
            <a:extLst>
              <a:ext uri="{FF2B5EF4-FFF2-40B4-BE49-F238E27FC236}">
                <a16:creationId xmlns:a16="http://schemas.microsoft.com/office/drawing/2014/main" id="{31C9736C-2320-6A45-8893-9AE4F361A837}"/>
              </a:ext>
            </a:extLst>
          </p:cNvPr>
          <p:cNvSpPr txBox="1"/>
          <p:nvPr/>
        </p:nvSpPr>
        <p:spPr>
          <a:xfrm>
            <a:off x="9219156" y="920621"/>
            <a:ext cx="2743200" cy="5016758"/>
          </a:xfrm>
          <a:prstGeom prst="rect">
            <a:avLst/>
          </a:prstGeom>
          <a:noFill/>
        </p:spPr>
        <p:txBody>
          <a:bodyPr wrap="square" rtlCol="0">
            <a:spAutoFit/>
          </a:bodyPr>
          <a:lstStyle/>
          <a:p>
            <a:pPr>
              <a:spcBef>
                <a:spcPts val="600"/>
              </a:spcBef>
              <a:spcAft>
                <a:spcPts val="600"/>
              </a:spcAft>
            </a:pPr>
            <a:r>
              <a:rPr lang="en-US" dirty="0">
                <a:solidFill>
                  <a:srgbClr val="C00000"/>
                </a:solidFill>
              </a:rPr>
              <a:t>Many issues:</a:t>
            </a:r>
          </a:p>
          <a:p>
            <a:pPr marL="285750" indent="-285750">
              <a:spcBef>
                <a:spcPts val="600"/>
              </a:spcBef>
              <a:spcAft>
                <a:spcPts val="600"/>
              </a:spcAft>
              <a:buFont typeface="Arial" panose="020B0604020202020204" pitchFamily="34" charset="0"/>
              <a:buChar char="•"/>
            </a:pPr>
            <a:r>
              <a:rPr lang="en-US" dirty="0">
                <a:solidFill>
                  <a:srgbClr val="C00000"/>
                </a:solidFill>
              </a:rPr>
              <a:t>Can’t easily evaluate</a:t>
            </a:r>
          </a:p>
          <a:p>
            <a:pPr marL="285750" indent="-285750">
              <a:spcBef>
                <a:spcPts val="600"/>
              </a:spcBef>
              <a:spcAft>
                <a:spcPts val="600"/>
              </a:spcAft>
              <a:buFont typeface="Arial" panose="020B0604020202020204" pitchFamily="34" charset="0"/>
              <a:buChar char="•"/>
            </a:pPr>
            <a:r>
              <a:rPr lang="en-US" dirty="0">
                <a:solidFill>
                  <a:srgbClr val="C00000"/>
                </a:solidFill>
              </a:rPr>
              <a:t>Unrealistic fluctuations in surface layer </a:t>
            </a:r>
            <a:r>
              <a:rPr lang="en-US" dirty="0">
                <a:solidFill>
                  <a:srgbClr val="C00000"/>
                </a:solidFill>
                <a:sym typeface="Wingdings" pitchFamily="2" charset="2"/>
              </a:rPr>
              <a:t> affects E calculation</a:t>
            </a:r>
          </a:p>
          <a:p>
            <a:pPr marL="285750" indent="-285750">
              <a:spcBef>
                <a:spcPts val="600"/>
              </a:spcBef>
              <a:spcAft>
                <a:spcPts val="600"/>
              </a:spcAft>
              <a:buFont typeface="Arial" panose="020B0604020202020204" pitchFamily="34" charset="0"/>
              <a:buChar char="•"/>
            </a:pPr>
            <a:r>
              <a:rPr lang="en-US" dirty="0">
                <a:solidFill>
                  <a:srgbClr val="C00000"/>
                </a:solidFill>
                <a:sym typeface="Wingdings" pitchFamily="2" charset="2"/>
              </a:rPr>
              <a:t>Similarly in deeper layers  affects T calculation</a:t>
            </a:r>
          </a:p>
          <a:p>
            <a:pPr marL="285750" indent="-285750">
              <a:spcBef>
                <a:spcPts val="600"/>
              </a:spcBef>
              <a:spcAft>
                <a:spcPts val="600"/>
              </a:spcAft>
              <a:buFont typeface="Arial" panose="020B0604020202020204" pitchFamily="34" charset="0"/>
              <a:buChar char="•"/>
            </a:pPr>
            <a:r>
              <a:rPr lang="en-US" dirty="0">
                <a:solidFill>
                  <a:srgbClr val="C00000"/>
                </a:solidFill>
                <a:sym typeface="Wingdings" pitchFamily="2" charset="2"/>
              </a:rPr>
              <a:t>Simplistic description of Runoff and Drainage</a:t>
            </a:r>
          </a:p>
          <a:p>
            <a:pPr marL="285750" indent="-285750">
              <a:spcBef>
                <a:spcPts val="600"/>
              </a:spcBef>
              <a:spcAft>
                <a:spcPts val="600"/>
              </a:spcAft>
              <a:buFont typeface="Arial" panose="020B0604020202020204" pitchFamily="34" charset="0"/>
              <a:buChar char="•"/>
            </a:pPr>
            <a:r>
              <a:rPr lang="en-US" dirty="0">
                <a:solidFill>
                  <a:srgbClr val="C00000"/>
                </a:solidFill>
                <a:sym typeface="Wingdings" pitchFamily="2" charset="2"/>
              </a:rPr>
              <a:t>Simple parameters  no account taken of soil texture and how it affects capacity or moisture conductivity</a:t>
            </a:r>
            <a:endParaRPr lang="en-US" dirty="0">
              <a:solidFill>
                <a:srgbClr val="C00000"/>
              </a:solidFill>
            </a:endParaRPr>
          </a:p>
        </p:txBody>
      </p:sp>
    </p:spTree>
    <p:extLst>
      <p:ext uri="{BB962C8B-B14F-4D97-AF65-F5344CB8AC3E}">
        <p14:creationId xmlns:p14="http://schemas.microsoft.com/office/powerpoint/2010/main" val="4117225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AD11-0A07-0A4A-B656-549F7AB37184}"/>
              </a:ext>
            </a:extLst>
          </p:cNvPr>
          <p:cNvSpPr>
            <a:spLocks noGrp="1"/>
          </p:cNvSpPr>
          <p:nvPr>
            <p:ph type="title"/>
          </p:nvPr>
        </p:nvSpPr>
        <p:spPr>
          <a:xfrm>
            <a:off x="171226" y="-129726"/>
            <a:ext cx="10515600" cy="1325563"/>
          </a:xfrm>
        </p:spPr>
        <p:txBody>
          <a:bodyPr>
            <a:normAutofit/>
          </a:bodyPr>
          <a:lstStyle/>
          <a:p>
            <a:r>
              <a:rPr lang="en-US" sz="4000" dirty="0"/>
              <a:t>Evolution of hydrology models in LSMs over time</a:t>
            </a:r>
          </a:p>
        </p:txBody>
      </p:sp>
      <p:sp>
        <p:nvSpPr>
          <p:cNvPr id="3" name="Content Placeholder 2">
            <a:extLst>
              <a:ext uri="{FF2B5EF4-FFF2-40B4-BE49-F238E27FC236}">
                <a16:creationId xmlns:a16="http://schemas.microsoft.com/office/drawing/2014/main" id="{DA0125EC-BA45-E042-9FE8-FD42BF009F10}"/>
              </a:ext>
            </a:extLst>
          </p:cNvPr>
          <p:cNvSpPr>
            <a:spLocks noGrp="1"/>
          </p:cNvSpPr>
          <p:nvPr>
            <p:ph idx="1"/>
          </p:nvPr>
        </p:nvSpPr>
        <p:spPr>
          <a:xfrm>
            <a:off x="474946" y="1195837"/>
            <a:ext cx="10515600" cy="4351338"/>
          </a:xfrm>
        </p:spPr>
        <p:txBody>
          <a:bodyPr>
            <a:normAutofit/>
          </a:bodyPr>
          <a:lstStyle/>
          <a:p>
            <a:r>
              <a:rPr lang="en-US" sz="2400" dirty="0"/>
              <a:t>Move to include more mechanistic processes of moisture flow </a:t>
            </a:r>
            <a:r>
              <a:rPr lang="en-US" sz="2400" dirty="0">
                <a:sym typeface="Wingdings" pitchFamily="2" charset="2"/>
              </a:rPr>
              <a:t>in unsaturated soils</a:t>
            </a:r>
          </a:p>
          <a:p>
            <a:r>
              <a:rPr lang="en-US" sz="2400" dirty="0">
                <a:sym typeface="Wingdings" pitchFamily="2" charset="2"/>
              </a:rPr>
              <a:t> related more to soil texture and forces on water movement in wetter vs drier soils</a:t>
            </a:r>
            <a:endParaRPr lang="en-US" sz="2400" dirty="0"/>
          </a:p>
          <a:p>
            <a:r>
              <a:rPr lang="en-US" sz="2400" dirty="0"/>
              <a:t>Lagged behind hydrology models</a:t>
            </a:r>
          </a:p>
        </p:txBody>
      </p:sp>
      <p:sp>
        <p:nvSpPr>
          <p:cNvPr id="4" name="Slide Number Placeholder 3">
            <a:extLst>
              <a:ext uri="{FF2B5EF4-FFF2-40B4-BE49-F238E27FC236}">
                <a16:creationId xmlns:a16="http://schemas.microsoft.com/office/drawing/2014/main" id="{1C9E41E1-D866-E243-92E1-461FEFB09955}"/>
              </a:ext>
            </a:extLst>
          </p:cNvPr>
          <p:cNvSpPr>
            <a:spLocks noGrp="1"/>
          </p:cNvSpPr>
          <p:nvPr>
            <p:ph type="sldNum" sz="quarter" idx="12"/>
          </p:nvPr>
        </p:nvSpPr>
        <p:spPr/>
        <p:txBody>
          <a:bodyPr/>
          <a:lstStyle/>
          <a:p>
            <a:fld id="{0D3EA2A3-9E4C-0E40-A1FD-275CDDA6F426}" type="slidenum">
              <a:rPr lang="en-US" smtClean="0"/>
              <a:t>6</a:t>
            </a:fld>
            <a:endParaRPr lang="en-US"/>
          </a:p>
        </p:txBody>
      </p:sp>
      <p:pic>
        <p:nvPicPr>
          <p:cNvPr id="5" name="Picture 4">
            <a:extLst>
              <a:ext uri="{FF2B5EF4-FFF2-40B4-BE49-F238E27FC236}">
                <a16:creationId xmlns:a16="http://schemas.microsoft.com/office/drawing/2014/main" id="{231C4468-B074-7C41-804C-4732DE7C6F85}"/>
              </a:ext>
            </a:extLst>
          </p:cNvPr>
          <p:cNvPicPr>
            <a:picLocks noChangeAspect="1"/>
          </p:cNvPicPr>
          <p:nvPr/>
        </p:nvPicPr>
        <p:blipFill rotWithShape="1">
          <a:blip r:embed="rId2"/>
          <a:srcRect b="48127"/>
          <a:stretch/>
        </p:blipFill>
        <p:spPr>
          <a:xfrm>
            <a:off x="1888386" y="3371506"/>
            <a:ext cx="8634086" cy="3349969"/>
          </a:xfrm>
          <a:prstGeom prst="rect">
            <a:avLst/>
          </a:prstGeom>
        </p:spPr>
      </p:pic>
    </p:spTree>
    <p:extLst>
      <p:ext uri="{BB962C8B-B14F-4D97-AF65-F5344CB8AC3E}">
        <p14:creationId xmlns:p14="http://schemas.microsoft.com/office/powerpoint/2010/main" val="3440822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11D44-4BC6-6B43-8B88-B5F6FF6B7FC5}"/>
              </a:ext>
            </a:extLst>
          </p:cNvPr>
          <p:cNvSpPr>
            <a:spLocks noGrp="1"/>
          </p:cNvSpPr>
          <p:nvPr>
            <p:ph type="title"/>
          </p:nvPr>
        </p:nvSpPr>
        <p:spPr>
          <a:xfrm>
            <a:off x="499997" y="134874"/>
            <a:ext cx="10515600" cy="1325563"/>
          </a:xfrm>
        </p:spPr>
        <p:txBody>
          <a:bodyPr/>
          <a:lstStyle/>
          <a:p>
            <a:r>
              <a:rPr lang="en-US" dirty="0"/>
              <a:t>Mechanistic processes (1)</a:t>
            </a:r>
          </a:p>
        </p:txBody>
      </p:sp>
      <p:sp>
        <p:nvSpPr>
          <p:cNvPr id="3" name="Content Placeholder 2">
            <a:extLst>
              <a:ext uri="{FF2B5EF4-FFF2-40B4-BE49-F238E27FC236}">
                <a16:creationId xmlns:a16="http://schemas.microsoft.com/office/drawing/2014/main" id="{EFE9B9CB-EA11-164D-9CDA-20ADFC39FFD2}"/>
              </a:ext>
            </a:extLst>
          </p:cNvPr>
          <p:cNvSpPr>
            <a:spLocks noGrp="1"/>
          </p:cNvSpPr>
          <p:nvPr>
            <p:ph idx="1"/>
          </p:nvPr>
        </p:nvSpPr>
        <p:spPr>
          <a:xfrm>
            <a:off x="611270" y="1270200"/>
            <a:ext cx="6414162" cy="4926804"/>
          </a:xfrm>
        </p:spPr>
        <p:txBody>
          <a:bodyPr>
            <a:normAutofit fontScale="92500" lnSpcReduction="10000"/>
          </a:bodyPr>
          <a:lstStyle/>
          <a:p>
            <a:r>
              <a:rPr lang="en-US" sz="2000" dirty="0"/>
              <a:t>Two forces exerted on moisture in soil:</a:t>
            </a:r>
          </a:p>
          <a:p>
            <a:pPr lvl="1"/>
            <a:r>
              <a:rPr lang="en-US" sz="1800" dirty="0"/>
              <a:t>Gravitational potential (height </a:t>
            </a:r>
            <a:r>
              <a:rPr lang="en-US" sz="1800" i="1" dirty="0"/>
              <a:t>z</a:t>
            </a:r>
            <a:r>
              <a:rPr lang="en-US" sz="1800" dirty="0"/>
              <a:t> above a reference height)</a:t>
            </a:r>
          </a:p>
          <a:p>
            <a:pPr lvl="1"/>
            <a:r>
              <a:rPr lang="en-US" sz="1800" dirty="0"/>
              <a:t>Matric potential (</a:t>
            </a:r>
            <a:r>
              <a:rPr lang="en-US" sz="1800" dirty="0" err="1"/>
              <a:t>ѱ</a:t>
            </a:r>
            <a:r>
              <a:rPr lang="en-US" sz="1800" dirty="0"/>
              <a:t>), which binds moisture to soil particles (adsorptive force).</a:t>
            </a:r>
          </a:p>
          <a:p>
            <a:endParaRPr lang="en-US" sz="2000" dirty="0"/>
          </a:p>
          <a:p>
            <a:r>
              <a:rPr lang="en-US" sz="2000" dirty="0"/>
              <a:t>Matric potential (also called suction) varies with soil moisture (𝛳) </a:t>
            </a:r>
            <a:r>
              <a:rPr lang="en-US" sz="2000" dirty="0">
                <a:sym typeface="Wingdings" pitchFamily="2" charset="2"/>
              </a:rPr>
              <a:t> soil moisture retention curve</a:t>
            </a:r>
          </a:p>
          <a:p>
            <a:pPr lvl="1"/>
            <a:r>
              <a:rPr lang="en-US" sz="1900" dirty="0">
                <a:sym typeface="Wingdings" pitchFamily="2" charset="2"/>
              </a:rPr>
              <a:t>non-linear and depends on soil texture</a:t>
            </a:r>
          </a:p>
          <a:p>
            <a:pPr lvl="1"/>
            <a:r>
              <a:rPr lang="en-US" sz="1900" dirty="0">
                <a:sym typeface="Wingdings" pitchFamily="2" charset="2"/>
              </a:rPr>
              <a:t>Increases with drier soil</a:t>
            </a:r>
          </a:p>
          <a:p>
            <a:r>
              <a:rPr lang="en-US" sz="2000" dirty="0"/>
              <a:t>Psi (</a:t>
            </a:r>
            <a:r>
              <a:rPr lang="en-US" sz="2000" dirty="0" err="1"/>
              <a:t>ѱ</a:t>
            </a:r>
            <a:r>
              <a:rPr lang="en-US" sz="2000" dirty="0"/>
              <a:t>) negative (&lt;0) for unsaturated soils </a:t>
            </a:r>
            <a:r>
              <a:rPr lang="en-US" sz="2000" dirty="0">
                <a:sym typeface="Wingdings" pitchFamily="2" charset="2"/>
              </a:rPr>
              <a:t> -psi = suction</a:t>
            </a:r>
          </a:p>
          <a:p>
            <a:endParaRPr lang="en-US" sz="2000" dirty="0">
              <a:sym typeface="Wingdings" pitchFamily="2" charset="2"/>
            </a:endParaRPr>
          </a:p>
          <a:p>
            <a:r>
              <a:rPr lang="en-US" sz="2000" dirty="0">
                <a:sym typeface="Wingdings" pitchFamily="2" charset="2"/>
              </a:rPr>
              <a:t>Different ways to describe these relationships (Table 8.2 in textbook)</a:t>
            </a:r>
          </a:p>
          <a:p>
            <a:pPr lvl="1"/>
            <a:r>
              <a:rPr lang="en-US" sz="1900" dirty="0">
                <a:sym typeface="Wingdings" pitchFamily="2" charset="2"/>
              </a:rPr>
              <a:t>Van </a:t>
            </a:r>
            <a:r>
              <a:rPr lang="en-US" sz="1900" dirty="0" err="1">
                <a:sym typeface="Wingdings" pitchFamily="2" charset="2"/>
              </a:rPr>
              <a:t>Genuchten</a:t>
            </a:r>
            <a:r>
              <a:rPr lang="en-US" sz="1900" dirty="0">
                <a:sym typeface="Wingdings" pitchFamily="2" charset="2"/>
              </a:rPr>
              <a:t> commonly used  2 parameters </a:t>
            </a:r>
          </a:p>
          <a:p>
            <a:pPr lvl="1"/>
            <a:r>
              <a:rPr lang="en-US" sz="1900" dirty="0">
                <a:sym typeface="Wingdings" pitchFamily="2" charset="2"/>
              </a:rPr>
              <a:t>So-called </a:t>
            </a:r>
            <a:r>
              <a:rPr lang="en-US" sz="1900" dirty="0" err="1">
                <a:sym typeface="Wingdings" pitchFamily="2" charset="2"/>
              </a:rPr>
              <a:t>pedotransfer</a:t>
            </a:r>
            <a:r>
              <a:rPr lang="en-US" sz="1900" dirty="0">
                <a:sym typeface="Wingdings" pitchFamily="2" charset="2"/>
              </a:rPr>
              <a:t> functions relate soil texture to parameters of retention curves</a:t>
            </a:r>
          </a:p>
          <a:p>
            <a:pPr lvl="1"/>
            <a:endParaRPr lang="en-US" sz="1900" dirty="0"/>
          </a:p>
        </p:txBody>
      </p:sp>
      <p:sp>
        <p:nvSpPr>
          <p:cNvPr id="4" name="Slide Number Placeholder 3">
            <a:extLst>
              <a:ext uri="{FF2B5EF4-FFF2-40B4-BE49-F238E27FC236}">
                <a16:creationId xmlns:a16="http://schemas.microsoft.com/office/drawing/2014/main" id="{E08EFF47-59B2-9148-A670-38927DC438F4}"/>
              </a:ext>
            </a:extLst>
          </p:cNvPr>
          <p:cNvSpPr>
            <a:spLocks noGrp="1"/>
          </p:cNvSpPr>
          <p:nvPr>
            <p:ph type="sldNum" sz="quarter" idx="12"/>
          </p:nvPr>
        </p:nvSpPr>
        <p:spPr/>
        <p:txBody>
          <a:bodyPr/>
          <a:lstStyle/>
          <a:p>
            <a:fld id="{0D3EA2A3-9E4C-0E40-A1FD-275CDDA6F426}" type="slidenum">
              <a:rPr lang="en-US" smtClean="0"/>
              <a:t>7</a:t>
            </a:fld>
            <a:endParaRPr lang="en-US"/>
          </a:p>
        </p:txBody>
      </p:sp>
      <p:pic>
        <p:nvPicPr>
          <p:cNvPr id="8" name="Picture 7">
            <a:extLst>
              <a:ext uri="{FF2B5EF4-FFF2-40B4-BE49-F238E27FC236}">
                <a16:creationId xmlns:a16="http://schemas.microsoft.com/office/drawing/2014/main" id="{F06C628B-A4E5-114D-A4EE-5B1BB8C02ADE}"/>
              </a:ext>
            </a:extLst>
          </p:cNvPr>
          <p:cNvPicPr>
            <a:picLocks noChangeAspect="1"/>
          </p:cNvPicPr>
          <p:nvPr/>
        </p:nvPicPr>
        <p:blipFill>
          <a:blip r:embed="rId3"/>
          <a:stretch>
            <a:fillRect/>
          </a:stretch>
        </p:blipFill>
        <p:spPr>
          <a:xfrm>
            <a:off x="7568020" y="0"/>
            <a:ext cx="3243192" cy="6858000"/>
          </a:xfrm>
          <a:prstGeom prst="rect">
            <a:avLst/>
          </a:prstGeom>
        </p:spPr>
      </p:pic>
      <p:pic>
        <p:nvPicPr>
          <p:cNvPr id="6" name="Picture 5">
            <a:extLst>
              <a:ext uri="{FF2B5EF4-FFF2-40B4-BE49-F238E27FC236}">
                <a16:creationId xmlns:a16="http://schemas.microsoft.com/office/drawing/2014/main" id="{B5FE49D5-4298-114A-AB8C-E8C126BD7AB7}"/>
              </a:ext>
            </a:extLst>
          </p:cNvPr>
          <p:cNvPicPr>
            <a:picLocks noChangeAspect="1"/>
          </p:cNvPicPr>
          <p:nvPr/>
        </p:nvPicPr>
        <p:blipFill>
          <a:blip r:embed="rId4"/>
          <a:stretch>
            <a:fillRect/>
          </a:stretch>
        </p:blipFill>
        <p:spPr>
          <a:xfrm>
            <a:off x="8893479" y="399572"/>
            <a:ext cx="1703505" cy="2121731"/>
          </a:xfrm>
          <a:prstGeom prst="rect">
            <a:avLst/>
          </a:prstGeom>
        </p:spPr>
      </p:pic>
      <p:sp>
        <p:nvSpPr>
          <p:cNvPr id="9" name="TextBox 8">
            <a:extLst>
              <a:ext uri="{FF2B5EF4-FFF2-40B4-BE49-F238E27FC236}">
                <a16:creationId xmlns:a16="http://schemas.microsoft.com/office/drawing/2014/main" id="{5E0C2ADA-FE12-5343-9577-1F66D96CC68A}"/>
              </a:ext>
            </a:extLst>
          </p:cNvPr>
          <p:cNvSpPr txBox="1"/>
          <p:nvPr/>
        </p:nvSpPr>
        <p:spPr>
          <a:xfrm>
            <a:off x="513567" y="6126956"/>
            <a:ext cx="6939419" cy="646331"/>
          </a:xfrm>
          <a:prstGeom prst="rect">
            <a:avLst/>
          </a:prstGeom>
          <a:noFill/>
        </p:spPr>
        <p:txBody>
          <a:bodyPr wrap="square" rtlCol="0">
            <a:spAutoFit/>
          </a:bodyPr>
          <a:lstStyle/>
          <a:p>
            <a:r>
              <a:rPr lang="en-US" dirty="0">
                <a:solidFill>
                  <a:schemeClr val="accent6"/>
                </a:solidFill>
                <a:sym typeface="Wingdings" pitchFamily="2" charset="2"/>
              </a:rPr>
              <a:t> In models, look-up tables from several studies use </a:t>
            </a:r>
            <a:r>
              <a:rPr lang="en-US" dirty="0" err="1">
                <a:solidFill>
                  <a:schemeClr val="accent6"/>
                </a:solidFill>
                <a:sym typeface="Wingdings" pitchFamily="2" charset="2"/>
              </a:rPr>
              <a:t>pedotransfer</a:t>
            </a:r>
            <a:r>
              <a:rPr lang="en-US" dirty="0">
                <a:solidFill>
                  <a:schemeClr val="accent6"/>
                </a:solidFill>
                <a:sym typeface="Wingdings" pitchFamily="2" charset="2"/>
              </a:rPr>
              <a:t> functions to link soil texture to hydraulic parameters of retention curve</a:t>
            </a:r>
            <a:endParaRPr lang="en-US" dirty="0">
              <a:solidFill>
                <a:schemeClr val="accent6"/>
              </a:solidFill>
            </a:endParaRPr>
          </a:p>
        </p:txBody>
      </p:sp>
    </p:spTree>
    <p:extLst>
      <p:ext uri="{BB962C8B-B14F-4D97-AF65-F5344CB8AC3E}">
        <p14:creationId xmlns:p14="http://schemas.microsoft.com/office/powerpoint/2010/main" val="3729513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6C4D1-D773-5B4A-B3A3-E778505FD53A}"/>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365E0C0E-3BAF-884A-9F1B-761F92699F89}"/>
              </a:ext>
            </a:extLst>
          </p:cNvPr>
          <p:cNvPicPr>
            <a:picLocks noGrp="1" noChangeAspect="1"/>
          </p:cNvPicPr>
          <p:nvPr>
            <p:ph idx="1"/>
          </p:nvPr>
        </p:nvPicPr>
        <p:blipFill>
          <a:blip r:embed="rId2"/>
          <a:stretch>
            <a:fillRect/>
          </a:stretch>
        </p:blipFill>
        <p:spPr>
          <a:xfrm>
            <a:off x="1497303" y="365125"/>
            <a:ext cx="8558893" cy="5991225"/>
          </a:xfrm>
        </p:spPr>
      </p:pic>
      <p:sp>
        <p:nvSpPr>
          <p:cNvPr id="4" name="Slide Number Placeholder 3">
            <a:extLst>
              <a:ext uri="{FF2B5EF4-FFF2-40B4-BE49-F238E27FC236}">
                <a16:creationId xmlns:a16="http://schemas.microsoft.com/office/drawing/2014/main" id="{35116C7A-56CA-D34D-9387-A770C583083F}"/>
              </a:ext>
            </a:extLst>
          </p:cNvPr>
          <p:cNvSpPr>
            <a:spLocks noGrp="1"/>
          </p:cNvSpPr>
          <p:nvPr>
            <p:ph type="sldNum" sz="quarter" idx="12"/>
          </p:nvPr>
        </p:nvSpPr>
        <p:spPr/>
        <p:txBody>
          <a:bodyPr/>
          <a:lstStyle/>
          <a:p>
            <a:fld id="{0D3EA2A3-9E4C-0E40-A1FD-275CDDA6F426}" type="slidenum">
              <a:rPr lang="en-US" smtClean="0"/>
              <a:t>8</a:t>
            </a:fld>
            <a:endParaRPr lang="en-US"/>
          </a:p>
        </p:txBody>
      </p:sp>
    </p:spTree>
    <p:extLst>
      <p:ext uri="{BB962C8B-B14F-4D97-AF65-F5344CB8AC3E}">
        <p14:creationId xmlns:p14="http://schemas.microsoft.com/office/powerpoint/2010/main" val="1015294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389AC-F694-F543-9FCC-3540AE743B60}"/>
              </a:ext>
            </a:extLst>
          </p:cNvPr>
          <p:cNvSpPr>
            <a:spLocks noGrp="1"/>
          </p:cNvSpPr>
          <p:nvPr>
            <p:ph type="title"/>
          </p:nvPr>
        </p:nvSpPr>
        <p:spPr>
          <a:xfrm>
            <a:off x="374736" y="-26313"/>
            <a:ext cx="10515600" cy="1325563"/>
          </a:xfrm>
        </p:spPr>
        <p:txBody>
          <a:bodyPr/>
          <a:lstStyle/>
          <a:p>
            <a:r>
              <a:rPr lang="en-US" dirty="0"/>
              <a:t>Mechanistic processes (2)</a:t>
            </a:r>
          </a:p>
        </p:txBody>
      </p:sp>
      <p:sp>
        <p:nvSpPr>
          <p:cNvPr id="3" name="Content Placeholder 2">
            <a:extLst>
              <a:ext uri="{FF2B5EF4-FFF2-40B4-BE49-F238E27FC236}">
                <a16:creationId xmlns:a16="http://schemas.microsoft.com/office/drawing/2014/main" id="{F49DFA40-5AA6-E548-88E1-1807B7E4B769}"/>
              </a:ext>
            </a:extLst>
          </p:cNvPr>
          <p:cNvSpPr>
            <a:spLocks noGrp="1"/>
          </p:cNvSpPr>
          <p:nvPr>
            <p:ph idx="1"/>
          </p:nvPr>
        </p:nvSpPr>
        <p:spPr>
          <a:xfrm>
            <a:off x="775570" y="1103018"/>
            <a:ext cx="5913329" cy="4351338"/>
          </a:xfrm>
        </p:spPr>
        <p:txBody>
          <a:bodyPr>
            <a:normAutofit/>
          </a:bodyPr>
          <a:lstStyle/>
          <a:p>
            <a:r>
              <a:rPr lang="en-US" sz="2000" dirty="0"/>
              <a:t>Total potential = </a:t>
            </a:r>
            <a:r>
              <a:rPr lang="en-US" sz="2000" dirty="0" err="1"/>
              <a:t>ѱ</a:t>
            </a:r>
            <a:r>
              <a:rPr lang="en-US" sz="2000" dirty="0"/>
              <a:t> + </a:t>
            </a:r>
            <a:r>
              <a:rPr lang="en-US" sz="2000" i="1" dirty="0"/>
              <a:t>z</a:t>
            </a:r>
          </a:p>
          <a:p>
            <a:pPr lvl="1"/>
            <a:r>
              <a:rPr lang="en-US" sz="1600" dirty="0"/>
              <a:t>Work required to move water at some elevation and </a:t>
            </a:r>
            <a:r>
              <a:rPr lang="en-US" sz="1600" dirty="0" err="1"/>
              <a:t>ѱ</a:t>
            </a:r>
            <a:r>
              <a:rPr lang="en-US" sz="1600" dirty="0"/>
              <a:t> to another.</a:t>
            </a:r>
            <a:endParaRPr lang="en-US" sz="2000" dirty="0"/>
          </a:p>
          <a:p>
            <a:r>
              <a:rPr lang="en-US" sz="2000" dirty="0"/>
              <a:t>Hydraulic conductivity, </a:t>
            </a:r>
            <a:r>
              <a:rPr lang="en-US" sz="2000" i="1" dirty="0"/>
              <a:t>K</a:t>
            </a:r>
            <a:r>
              <a:rPr lang="en-US" sz="2000" dirty="0"/>
              <a:t>, controls rate of moisture flow from over a unit gradient in total potential</a:t>
            </a:r>
          </a:p>
          <a:p>
            <a:r>
              <a:rPr lang="en-US" sz="2000" i="1" dirty="0"/>
              <a:t>K</a:t>
            </a:r>
            <a:r>
              <a:rPr lang="en-US" sz="2000" dirty="0"/>
              <a:t> also nonlinear and dependent on soil texture</a:t>
            </a:r>
          </a:p>
          <a:p>
            <a:r>
              <a:rPr lang="en-US" sz="2000" i="1" dirty="0"/>
              <a:t>K</a:t>
            </a:r>
            <a:r>
              <a:rPr lang="en-US" sz="2000" dirty="0"/>
              <a:t> also decreases as soil dries</a:t>
            </a:r>
          </a:p>
          <a:p>
            <a:endParaRPr lang="en-US" sz="2000" dirty="0"/>
          </a:p>
          <a:p>
            <a:endParaRPr lang="en-US" sz="2000" dirty="0"/>
          </a:p>
        </p:txBody>
      </p:sp>
      <p:sp>
        <p:nvSpPr>
          <p:cNvPr id="4" name="Slide Number Placeholder 3">
            <a:extLst>
              <a:ext uri="{FF2B5EF4-FFF2-40B4-BE49-F238E27FC236}">
                <a16:creationId xmlns:a16="http://schemas.microsoft.com/office/drawing/2014/main" id="{0834B14F-D605-B14B-B727-BB7E53D752E1}"/>
              </a:ext>
            </a:extLst>
          </p:cNvPr>
          <p:cNvSpPr>
            <a:spLocks noGrp="1"/>
          </p:cNvSpPr>
          <p:nvPr>
            <p:ph type="sldNum" sz="quarter" idx="12"/>
          </p:nvPr>
        </p:nvSpPr>
        <p:spPr/>
        <p:txBody>
          <a:bodyPr/>
          <a:lstStyle/>
          <a:p>
            <a:fld id="{0D3EA2A3-9E4C-0E40-A1FD-275CDDA6F426}" type="slidenum">
              <a:rPr lang="en-US" smtClean="0"/>
              <a:t>9</a:t>
            </a:fld>
            <a:endParaRPr lang="en-US"/>
          </a:p>
        </p:txBody>
      </p:sp>
      <p:pic>
        <p:nvPicPr>
          <p:cNvPr id="5" name="Content Placeholder 5">
            <a:extLst>
              <a:ext uri="{FF2B5EF4-FFF2-40B4-BE49-F238E27FC236}">
                <a16:creationId xmlns:a16="http://schemas.microsoft.com/office/drawing/2014/main" id="{71E95BB9-4AE8-FB4E-BCFD-4BA8A7F77280}"/>
              </a:ext>
            </a:extLst>
          </p:cNvPr>
          <p:cNvPicPr>
            <a:picLocks noChangeAspect="1"/>
          </p:cNvPicPr>
          <p:nvPr/>
        </p:nvPicPr>
        <p:blipFill>
          <a:blip r:embed="rId3"/>
          <a:stretch>
            <a:fillRect/>
          </a:stretch>
        </p:blipFill>
        <p:spPr>
          <a:xfrm>
            <a:off x="1235234" y="3584314"/>
            <a:ext cx="4692334" cy="3137161"/>
          </a:xfrm>
          <a:prstGeom prst="rect">
            <a:avLst/>
          </a:prstGeom>
        </p:spPr>
      </p:pic>
      <p:pic>
        <p:nvPicPr>
          <p:cNvPr id="7" name="Picture 6">
            <a:extLst>
              <a:ext uri="{FF2B5EF4-FFF2-40B4-BE49-F238E27FC236}">
                <a16:creationId xmlns:a16="http://schemas.microsoft.com/office/drawing/2014/main" id="{E4EC02F0-9A0C-C647-8583-A8B7233F69A6}"/>
              </a:ext>
            </a:extLst>
          </p:cNvPr>
          <p:cNvPicPr>
            <a:picLocks noChangeAspect="1"/>
          </p:cNvPicPr>
          <p:nvPr/>
        </p:nvPicPr>
        <p:blipFill>
          <a:blip r:embed="rId4"/>
          <a:stretch>
            <a:fillRect/>
          </a:stretch>
        </p:blipFill>
        <p:spPr>
          <a:xfrm>
            <a:off x="7265143" y="0"/>
            <a:ext cx="3344542" cy="6858000"/>
          </a:xfrm>
          <a:prstGeom prst="rect">
            <a:avLst/>
          </a:prstGeom>
        </p:spPr>
      </p:pic>
    </p:spTree>
    <p:extLst>
      <p:ext uri="{BB962C8B-B14F-4D97-AF65-F5344CB8AC3E}">
        <p14:creationId xmlns:p14="http://schemas.microsoft.com/office/powerpoint/2010/main" val="40379429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2215</TotalTime>
  <Words>2085</Words>
  <Application>Microsoft Macintosh PowerPoint</Application>
  <PresentationFormat>Widescreen</PresentationFormat>
  <Paragraphs>245</Paragraphs>
  <Slides>35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Avenir Book</vt:lpstr>
      <vt:lpstr>Bell MT</vt:lpstr>
      <vt:lpstr>Calibri</vt:lpstr>
      <vt:lpstr>Calibri Light</vt:lpstr>
      <vt:lpstr>Wingdings</vt:lpstr>
      <vt:lpstr>Office Theme</vt:lpstr>
      <vt:lpstr>G481/581 Terrestrial Ecosystem Modeling Hydrology in TEMs</vt:lpstr>
      <vt:lpstr>Overview</vt:lpstr>
      <vt:lpstr>Soil moisture (𝛳)</vt:lpstr>
      <vt:lpstr>First hydrology models in LSMs</vt:lpstr>
      <vt:lpstr>PowerPoint Presentation</vt:lpstr>
      <vt:lpstr>Evolution of hydrology models in LSMs over time</vt:lpstr>
      <vt:lpstr>Mechanistic processes (1)</vt:lpstr>
      <vt:lpstr>PowerPoint Presentation</vt:lpstr>
      <vt:lpstr>Mechanistic processes (2)</vt:lpstr>
      <vt:lpstr>Mechanistic processes (3)</vt:lpstr>
      <vt:lpstr>Mechanistic processes (4)</vt:lpstr>
      <vt:lpstr>Representation in TEMs</vt:lpstr>
      <vt:lpstr>Model implementation</vt:lpstr>
      <vt:lpstr>Model implementation</vt:lpstr>
      <vt:lpstr>Model implementation</vt:lpstr>
      <vt:lpstr>Associated processes that changed due to increased hydrology model complexity</vt:lpstr>
      <vt:lpstr>Spatial heterogeneity and Lateral flows: How can we account for hillslope soil moisture heterogeneity?*</vt:lpstr>
      <vt:lpstr>Spatial heterogeneity and Lateral flows*</vt:lpstr>
      <vt:lpstr>River routing in ORCHIDEE</vt:lpstr>
      <vt:lpstr>River routing in ORCHIDEE</vt:lpstr>
      <vt:lpstr>Adding further complexity in the future…?</vt:lpstr>
      <vt:lpstr>Snow*</vt:lpstr>
      <vt:lpstr>Plant hydraulics*</vt:lpstr>
      <vt:lpstr>How hydrology connects with other processes in TEMs</vt:lpstr>
      <vt:lpstr>Differences between models*</vt:lpstr>
      <vt:lpstr>Differences between models*</vt:lpstr>
      <vt:lpstr>Limitations of current models and future developments needed*</vt:lpstr>
      <vt:lpstr>Model evaluation</vt:lpstr>
      <vt:lpstr>Model evaluation</vt:lpstr>
      <vt:lpstr>Model evaluation</vt:lpstr>
      <vt:lpstr>Model evaluation</vt:lpstr>
      <vt:lpstr>Great overview of hydrology modeling developments</vt:lpstr>
      <vt:lpstr>Next Wed in Class: Introductory paper discussion</vt:lpstr>
      <vt:lpstr>Next Wed in Class: Introductory paper discussion</vt:lpstr>
      <vt:lpstr>Next Wed in Class: Introductory paper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G440/540: Terrestrial Ecosystem Modeling</dc:title>
  <dc:creator>Microsoft Office User</dc:creator>
  <cp:lastModifiedBy>MacBean, Natasha Louise</cp:lastModifiedBy>
  <cp:revision>325</cp:revision>
  <dcterms:created xsi:type="dcterms:W3CDTF">2020-01-06T21:00:45Z</dcterms:created>
  <dcterms:modified xsi:type="dcterms:W3CDTF">2021-09-01T13:04:20Z</dcterms:modified>
</cp:coreProperties>
</file>